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48"/>
  </p:notesMasterIdLst>
  <p:sldIdLst>
    <p:sldId id="410" r:id="rId3"/>
    <p:sldId id="448" r:id="rId4"/>
    <p:sldId id="414" r:id="rId5"/>
    <p:sldId id="415" r:id="rId6"/>
    <p:sldId id="421" r:id="rId7"/>
    <p:sldId id="424" r:id="rId8"/>
    <p:sldId id="425" r:id="rId9"/>
    <p:sldId id="426" r:id="rId10"/>
    <p:sldId id="429" r:id="rId11"/>
    <p:sldId id="430" r:id="rId12"/>
    <p:sldId id="432" r:id="rId13"/>
    <p:sldId id="427" r:id="rId14"/>
    <p:sldId id="428" r:id="rId15"/>
    <p:sldId id="433" r:id="rId16"/>
    <p:sldId id="434" r:id="rId17"/>
    <p:sldId id="435" r:id="rId18"/>
    <p:sldId id="436" r:id="rId19"/>
    <p:sldId id="437" r:id="rId20"/>
    <p:sldId id="444" r:id="rId21"/>
    <p:sldId id="445" r:id="rId22"/>
    <p:sldId id="446" r:id="rId23"/>
    <p:sldId id="270" r:id="rId24"/>
    <p:sldId id="412" r:id="rId25"/>
    <p:sldId id="423" r:id="rId26"/>
    <p:sldId id="449" r:id="rId27"/>
    <p:sldId id="450" r:id="rId28"/>
    <p:sldId id="413" r:id="rId29"/>
    <p:sldId id="416" r:id="rId30"/>
    <p:sldId id="417" r:id="rId31"/>
    <p:sldId id="418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263" r:id="rId40"/>
    <p:sldId id="264" r:id="rId41"/>
    <p:sldId id="407" r:id="rId42"/>
    <p:sldId id="355" r:id="rId43"/>
    <p:sldId id="352" r:id="rId44"/>
    <p:sldId id="354" r:id="rId45"/>
    <p:sldId id="451" r:id="rId46"/>
    <p:sldId id="25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4" y="228"/>
      </p:cViewPr>
      <p:guideLst>
        <p:guide orient="horz" pos="21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Cover</a:t>
            </a:r>
            <a:r>
              <a:rPr lang="en-US" sz="2800" baseline="0" dirty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 Crop Biomass - UNL Havelock </a:t>
            </a:r>
          </a:p>
          <a:p>
            <a:pPr>
              <a:defRPr sz="2800">
                <a:solidFill>
                  <a:schemeClr val="dk1"/>
                </a:solidFill>
              </a:defRPr>
            </a:pPr>
            <a:r>
              <a:rPr lang="en-US" sz="2800" baseline="0" dirty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Research Farm Lincoln, NE</a:t>
            </a:r>
            <a:endParaRPr lang="en-US" sz="2800" dirty="0">
              <a:ln>
                <a:solidFill>
                  <a:schemeClr val="bg2">
                    <a:lumMod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c:rich>
      </c:tx>
      <c:layout>
        <c:manualLayout>
          <c:xMode val="edge"/>
          <c:yMode val="edge"/>
          <c:x val="0.27582216350363414"/>
          <c:y val="4.6933325449520134E-2"/>
        </c:manualLayout>
      </c:layout>
      <c:overlay val="0"/>
      <c:spPr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60713815438254"/>
          <c:y val="0.24396795901850557"/>
          <c:w val="0.61453057962364466"/>
          <c:h val="0.57937796041945022"/>
        </c:manualLayout>
      </c:layout>
      <c:barChart>
        <c:barDir val="col"/>
        <c:grouping val="clustered"/>
        <c:varyColors val="0"/>
        <c:ser>
          <c:idx val="0"/>
          <c:order val="0"/>
          <c:tx>
            <c:v>Fall Sampling</c:v>
          </c:tx>
          <c:spPr>
            <a:solidFill>
              <a:schemeClr val="tx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'[C-Year1CCBiomassDataSummaryGraph-Hav-2017-2018.xlsx]Sheet1'!$Q$3:$Q$6</c:f>
              <c:numCache>
                <c:formatCode>m/d/yyyy</c:formatCode>
                <c:ptCount val="4"/>
                <c:pt idx="0">
                  <c:v>42986</c:v>
                </c:pt>
                <c:pt idx="1">
                  <c:v>43000</c:v>
                </c:pt>
                <c:pt idx="2">
                  <c:v>43017</c:v>
                </c:pt>
                <c:pt idx="3">
                  <c:v>43028</c:v>
                </c:pt>
              </c:numCache>
            </c:numRef>
          </c:cat>
          <c:val>
            <c:numRef>
              <c:f>'[C-Year1CCBiomassDataSummaryGraph-Hav-2017-2018.xlsx]Sheet1'!$N$3:$N$6</c:f>
              <c:numCache>
                <c:formatCode>0</c:formatCode>
                <c:ptCount val="4"/>
                <c:pt idx="0">
                  <c:v>830.88696490799987</c:v>
                </c:pt>
                <c:pt idx="1">
                  <c:v>299.04308948800002</c:v>
                </c:pt>
                <c:pt idx="2">
                  <c:v>45.730727327999993</c:v>
                </c:pt>
                <c:pt idx="3">
                  <c:v>27.012512956000002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50-4429-ACDD-32764DACAB9C}"/>
            </c:ext>
          </c:extLst>
        </c:ser>
        <c:ser>
          <c:idx val="1"/>
          <c:order val="1"/>
          <c:tx>
            <c:v>Spring Early Sampling</c:v>
          </c:tx>
          <c:spPr>
            <a:solidFill>
              <a:srgbClr val="C00000"/>
            </a:solidFill>
            <a:ln>
              <a:solidFill>
                <a:srgbClr val="C00000"/>
              </a:solidFill>
            </a:ln>
            <a:effectLst/>
          </c:spPr>
          <c:invertIfNegative val="0"/>
          <c:cat>
            <c:numRef>
              <c:f>'[C-Year1CCBiomassDataSummaryGraph-Hav-2017-2018.xlsx]Sheet1'!$Q$3:$Q$6</c:f>
              <c:numCache>
                <c:formatCode>m/d/yyyy</c:formatCode>
                <c:ptCount val="4"/>
                <c:pt idx="0">
                  <c:v>42986</c:v>
                </c:pt>
                <c:pt idx="1">
                  <c:v>43000</c:v>
                </c:pt>
                <c:pt idx="2">
                  <c:v>43017</c:v>
                </c:pt>
                <c:pt idx="3">
                  <c:v>43028</c:v>
                </c:pt>
              </c:numCache>
            </c:numRef>
          </c:cat>
          <c:val>
            <c:numRef>
              <c:f>'[C-Year1CCBiomassDataSummaryGraph-Hav-2017-2018.xlsx]Sheet1'!$O$3:$O$6</c:f>
              <c:numCache>
                <c:formatCode>0</c:formatCode>
                <c:ptCount val="4"/>
                <c:pt idx="0">
                  <c:v>599.43120036799996</c:v>
                </c:pt>
                <c:pt idx="1">
                  <c:v>287.72249277199995</c:v>
                </c:pt>
                <c:pt idx="2">
                  <c:v>27.124598071999998</c:v>
                </c:pt>
                <c:pt idx="3">
                  <c:v>28.021279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50-4429-ACDD-32764DACAB9C}"/>
            </c:ext>
          </c:extLst>
        </c:ser>
        <c:ser>
          <c:idx val="2"/>
          <c:order val="2"/>
          <c:tx>
            <c:v>Spring Late Sampling</c:v>
          </c:tx>
          <c:spPr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/>
          </c:spPr>
          <c:invertIfNegative val="0"/>
          <c:cat>
            <c:numRef>
              <c:f>'[C-Year1CCBiomassDataSummaryGraph-Hav-2017-2018.xlsx]Sheet1'!$Q$3:$Q$6</c:f>
              <c:numCache>
                <c:formatCode>m/d/yyyy</c:formatCode>
                <c:ptCount val="4"/>
                <c:pt idx="0">
                  <c:v>42986</c:v>
                </c:pt>
                <c:pt idx="1">
                  <c:v>43000</c:v>
                </c:pt>
                <c:pt idx="2">
                  <c:v>43017</c:v>
                </c:pt>
                <c:pt idx="3">
                  <c:v>43028</c:v>
                </c:pt>
              </c:numCache>
            </c:numRef>
          </c:cat>
          <c:val>
            <c:numRef>
              <c:f>'[C-Year1CCBiomassDataSummaryGraph-Hav-2017-2018.xlsx]Sheet1'!$P$3:$P$6</c:f>
              <c:numCache>
                <c:formatCode>0</c:formatCode>
                <c:ptCount val="4"/>
                <c:pt idx="0">
                  <c:v>1194.2669109799999</c:v>
                </c:pt>
                <c:pt idx="1">
                  <c:v>620.72737240799995</c:v>
                </c:pt>
                <c:pt idx="2">
                  <c:v>120.379414584</c:v>
                </c:pt>
                <c:pt idx="3">
                  <c:v>71.174048659999997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50-4429-ACDD-32764DACA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802808"/>
        <c:axId val="367803464"/>
      </c:barChart>
      <c:scatterChart>
        <c:scatterStyle val="smoothMarker"/>
        <c:varyColors val="0"/>
        <c:ser>
          <c:idx val="3"/>
          <c:order val="3"/>
          <c:tx>
            <c:strRef>
              <c:f>'[C-Year1CCBiomassDataSummaryGraph-Hav-2017-2018.xlsx]Sheet1'!$L$46</c:f>
              <c:strCache>
                <c:ptCount val="1"/>
                <c:pt idx="0">
                  <c:v>Threshold</c:v>
                </c:pt>
              </c:strCache>
            </c:strRef>
          </c:tx>
          <c:spPr>
            <a:ln w="63500" cap="rnd">
              <a:solidFill>
                <a:srgbClr val="FFFF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'[C-Year1CCBiomassDataSummaryGraph-Hav-2017-2018.xlsx]Sheet1'!$K$47:$K$50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'[C-Year1CCBiomassDataSummaryGraph-Hav-2017-2018.xlsx]Sheet1'!$L$47:$L$50</c:f>
              <c:numCache>
                <c:formatCode>General</c:formatCode>
                <c:ptCount val="4"/>
                <c:pt idx="0">
                  <c:v>4000</c:v>
                </c:pt>
                <c:pt idx="1">
                  <c:v>4000</c:v>
                </c:pt>
                <c:pt idx="2">
                  <c:v>4000</c:v>
                </c:pt>
                <c:pt idx="3">
                  <c:v>4000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C50-4429-ACDD-32764DACA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7802808"/>
        <c:axId val="367803464"/>
      </c:scatterChart>
      <c:catAx>
        <c:axId val="367802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Cover</a:t>
                </a:r>
                <a:r>
                  <a:rPr lang="en-US" sz="2400" baseline="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Crop Planting Date</a:t>
                </a:r>
                <a:endParaRPr lang="en-US" sz="24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803464"/>
        <c:crosses val="autoZero"/>
        <c:auto val="0"/>
        <c:lblAlgn val="ctr"/>
        <c:lblOffset val="100"/>
        <c:noMultiLvlLbl val="0"/>
      </c:catAx>
      <c:valAx>
        <c:axId val="367803464"/>
        <c:scaling>
          <c:orientation val="minMax"/>
          <c:max val="450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Cover</a:t>
                </a:r>
                <a:r>
                  <a:rPr lang="en-US" sz="2400" baseline="0" dirty="0"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Crop Biomass (kg/ha)</a:t>
                </a:r>
                <a:endParaRPr lang="en-US" sz="2400" dirty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ln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802808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240739231535745"/>
          <c:y val="0.38411617694636391"/>
          <c:w val="0.265266736247461"/>
          <c:h val="0.369068620418919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ln>
                <a:solidFill>
                  <a:schemeClr val="bg2">
                    <a:lumMod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[Book1]Sheet3!PivotTable2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/>
                </a:solidFill>
              </a:rPr>
              <a:t>Theoretical</a:t>
            </a:r>
            <a:r>
              <a:rPr lang="en-US" sz="32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/>
                </a:solidFill>
              </a:rPr>
              <a:t> Relationship Between Cover Crop Biomass, Crop Yield, and Weed Suppression</a:t>
            </a:r>
            <a:endParaRPr lang="en-US" sz="3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66675" cap="rnd">
            <a:solidFill>
              <a:schemeClr val="tx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66675" cap="rnd">
            <a:solidFill>
              <a:srgbClr val="C00000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66675" cap="rnd">
            <a:solidFill>
              <a:schemeClr val="tx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66675" cap="rnd">
            <a:solidFill>
              <a:srgbClr val="C00000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66675" cap="rnd">
            <a:solidFill>
              <a:schemeClr val="tx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66675" cap="rnd">
            <a:solidFill>
              <a:srgbClr val="C00000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Corn Yield</c:v>
                </c:pt>
              </c:strCache>
            </c:strRef>
          </c:tx>
          <c:spPr>
            <a:ln w="666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Sheet3!$A$2:$A$13</c:f>
              <c:strCache>
                <c:ptCount val="1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strCache>
            </c:strRef>
          </c:cat>
          <c:val>
            <c:numRef>
              <c:f>Sheet3!$B$2:$B$13</c:f>
              <c:numCache>
                <c:formatCode>General</c:formatCode>
                <c:ptCount val="1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80</c:v>
                </c:pt>
                <c:pt idx="4">
                  <c:v>70</c:v>
                </c:pt>
                <c:pt idx="5">
                  <c:v>55</c:v>
                </c:pt>
                <c:pt idx="6">
                  <c:v>35</c:v>
                </c:pt>
                <c:pt idx="7">
                  <c:v>20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8F-4B89-A84E-B0570FB7B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094888"/>
        <c:axId val="488095544"/>
      </c:lineChart>
      <c:lineChart>
        <c:grouping val="standard"/>
        <c:varyColors val="0"/>
        <c:ser>
          <c:idx val="1"/>
          <c:order val="1"/>
          <c:tx>
            <c:strRef>
              <c:f>Sheet3!$C$1</c:f>
              <c:strCache>
                <c:ptCount val="1"/>
                <c:pt idx="0">
                  <c:v>Weed Suppression</c:v>
                </c:pt>
              </c:strCache>
            </c:strRef>
          </c:tx>
          <c:spPr>
            <a:ln w="666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Sheet3!$A$2:$A$13</c:f>
              <c:strCache>
                <c:ptCount val="1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strCache>
            </c:strRef>
          </c:cat>
          <c:val>
            <c:numRef>
              <c:f>Sheet3!$C$2:$C$13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30</c:v>
                </c:pt>
                <c:pt idx="3">
                  <c:v>50</c:v>
                </c:pt>
                <c:pt idx="4">
                  <c:v>70</c:v>
                </c:pt>
                <c:pt idx="5">
                  <c:v>80</c:v>
                </c:pt>
                <c:pt idx="6">
                  <c:v>90</c:v>
                </c:pt>
                <c:pt idx="7">
                  <c:v>95</c:v>
                </c:pt>
                <c:pt idx="8">
                  <c:v>95</c:v>
                </c:pt>
                <c:pt idx="9">
                  <c:v>95</c:v>
                </c:pt>
                <c:pt idx="10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8F-4B89-A84E-B0570FB7B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7544096"/>
        <c:axId val="487539832"/>
      </c:lineChart>
      <c:catAx>
        <c:axId val="48809488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tx1"/>
                    </a:solidFill>
                  </a:rPr>
                  <a:t>Cover</a:t>
                </a:r>
                <a:r>
                  <a:rPr lang="en-US" sz="2400" baseline="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tx1"/>
                    </a:solidFill>
                  </a:rPr>
                  <a:t> Crop Biomass</a:t>
                </a:r>
                <a:endParaRPr lang="en-US" sz="24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8095544"/>
        <c:crosses val="autoZero"/>
        <c:auto val="1"/>
        <c:lblAlgn val="ctr"/>
        <c:lblOffset val="100"/>
        <c:noMultiLvlLbl val="0"/>
      </c:catAx>
      <c:valAx>
        <c:axId val="488095544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tx1"/>
                    </a:solidFill>
                  </a:rPr>
                  <a:t>Corn</a:t>
                </a:r>
                <a:r>
                  <a:rPr lang="en-US" sz="2400" baseline="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tx1"/>
                    </a:solidFill>
                  </a:rPr>
                  <a:t> Yield</a:t>
                </a:r>
                <a:endParaRPr lang="en-US" sz="24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8094888"/>
        <c:crosses val="autoZero"/>
        <c:crossBetween val="between"/>
      </c:valAx>
      <c:valAx>
        <c:axId val="487539832"/>
        <c:scaling>
          <c:orientation val="minMax"/>
        </c:scaling>
        <c:delete val="1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tx1"/>
                    </a:solidFill>
                  </a:rPr>
                  <a:t>Weed</a:t>
                </a:r>
                <a:r>
                  <a:rPr lang="en-US" sz="2400" baseline="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tx1"/>
                    </a:solidFill>
                  </a:rPr>
                  <a:t> Suppression</a:t>
                </a:r>
                <a:endParaRPr lang="en-US" sz="24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487544096"/>
        <c:crosses val="max"/>
        <c:crossBetween val="between"/>
      </c:valAx>
      <c:catAx>
        <c:axId val="4875440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875398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68CAD-37EC-4BBF-8489-BF52B88049C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D9B9E-3760-47E9-92E9-521F613A2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Glyphosate</a:t>
            </a:r>
          </a:p>
          <a:p>
            <a:r>
              <a:rPr lang="en-US" dirty="0" err="1" smtClean="0"/>
              <a:t>Flumioxazin</a:t>
            </a:r>
            <a:endParaRPr lang="en-US" dirty="0" smtClean="0"/>
          </a:p>
          <a:p>
            <a:r>
              <a:rPr lang="en-US" dirty="0" err="1" smtClean="0"/>
              <a:t>Pendimethalin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Glyphosate</a:t>
            </a:r>
          </a:p>
          <a:p>
            <a:endParaRPr lang="en-US" dirty="0" smtClean="0"/>
          </a:p>
          <a:p>
            <a:r>
              <a:rPr lang="en-US" dirty="0" err="1" smtClean="0"/>
              <a:t>Fomesafen</a:t>
            </a:r>
            <a:endParaRPr lang="en-US" dirty="0" smtClean="0"/>
          </a:p>
          <a:p>
            <a:r>
              <a:rPr lang="en-US" dirty="0" smtClean="0"/>
              <a:t>Glyphosate</a:t>
            </a:r>
          </a:p>
          <a:p>
            <a:r>
              <a:rPr lang="en-US" dirty="0" smtClean="0"/>
              <a:t>Glyphosate</a:t>
            </a:r>
          </a:p>
          <a:p>
            <a:endParaRPr lang="en-US" dirty="0" smtClean="0"/>
          </a:p>
          <a:p>
            <a:r>
              <a:rPr lang="en-US" dirty="0" err="1" smtClean="0"/>
              <a:t>Lactofen</a:t>
            </a:r>
            <a:endParaRPr lang="en-US" dirty="0" smtClean="0"/>
          </a:p>
          <a:p>
            <a:r>
              <a:rPr lang="en-US" dirty="0" err="1" smtClean="0"/>
              <a:t>Flumiclorac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Acifluorfen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938D3-CA2B-4A79-B94F-159585F857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4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Yield data from previous slide fit with a regression for the early and late planting dates. </a:t>
            </a:r>
          </a:p>
          <a:p>
            <a:endParaRPr lang="en-US" dirty="0" smtClean="0"/>
          </a:p>
          <a:p>
            <a:r>
              <a:rPr lang="en-US" dirty="0" smtClean="0"/>
              <a:t>Increasing CRM increased corn grain yield </a:t>
            </a:r>
            <a:r>
              <a:rPr lang="en-US" dirty="0" err="1" smtClean="0"/>
              <a:t>quadratically</a:t>
            </a:r>
            <a:r>
              <a:rPr lang="en-US" dirty="0" smtClean="0"/>
              <a:t> with the highest yield of 16.0 Mg ha-1 (238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</a:t>
            </a:r>
            <a:r>
              <a:rPr lang="en-US" baseline="0" dirty="0" smtClean="0"/>
              <a:t>/ac)</a:t>
            </a:r>
            <a:r>
              <a:rPr lang="en-US" dirty="0" smtClean="0"/>
              <a:t>obtained with the 107 CRM hybrid planted in mid-May and 15.3 Mg ha-1 (226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</a:t>
            </a:r>
            <a:r>
              <a:rPr lang="en-US" baseline="0" dirty="0" smtClean="0"/>
              <a:t>/ac)</a:t>
            </a:r>
            <a:r>
              <a:rPr lang="en-US" dirty="0" smtClean="0"/>
              <a:t> by 102 CRM hybrid when is planted in early-June.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87780-8D69-2B43-96C1-2ED3DFF176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2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9B9E-3760-47E9-92E9-521F613A2A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Survey from Rodrigo Werle et 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87780-8D69-2B43-96C1-2ED3DFF176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0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Herbicide</a:t>
            </a:r>
            <a:r>
              <a:rPr lang="en-US" baseline="0" dirty="0" smtClean="0"/>
              <a:t> Tie-up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87780-8D69-2B43-96C1-2ED3DFF176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53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CO" altLang="en-US" dirty="0" err="1" smtClean="0"/>
              <a:t>Cover</a:t>
            </a:r>
            <a:r>
              <a:rPr lang="es-CO" altLang="en-US" dirty="0" smtClean="0"/>
              <a:t> </a:t>
            </a:r>
            <a:r>
              <a:rPr lang="es-CO" altLang="en-US" dirty="0" err="1" smtClean="0"/>
              <a:t>crop</a:t>
            </a:r>
            <a:r>
              <a:rPr lang="es-CO" altLang="en-US" dirty="0" smtClean="0"/>
              <a:t> </a:t>
            </a:r>
            <a:r>
              <a:rPr lang="es-CO" altLang="en-US" dirty="0" err="1" smtClean="0"/>
              <a:t>planting</a:t>
            </a:r>
            <a:r>
              <a:rPr lang="es-CO" altLang="en-US" baseline="0" dirty="0" smtClean="0"/>
              <a:t> dates are </a:t>
            </a:r>
            <a:r>
              <a:rPr lang="es-CO" altLang="en-US" baseline="0" dirty="0" err="1" smtClean="0"/>
              <a:t>associated</a:t>
            </a:r>
            <a:r>
              <a:rPr lang="es-CO" altLang="en-US" baseline="0" dirty="0" smtClean="0"/>
              <a:t> </a:t>
            </a:r>
            <a:r>
              <a:rPr lang="es-CO" altLang="en-US" baseline="0" dirty="0" err="1" smtClean="0"/>
              <a:t>with</a:t>
            </a:r>
            <a:r>
              <a:rPr lang="es-CO" altLang="en-US" baseline="0" dirty="0" smtClean="0"/>
              <a:t> </a:t>
            </a:r>
            <a:r>
              <a:rPr lang="es-CO" altLang="en-US" baseline="0" dirty="0" err="1" smtClean="0"/>
              <a:t>approximate</a:t>
            </a:r>
            <a:r>
              <a:rPr lang="es-CO" altLang="en-US" baseline="0" dirty="0" smtClean="0"/>
              <a:t> </a:t>
            </a:r>
            <a:r>
              <a:rPr lang="es-CO" altLang="en-US" baseline="0" dirty="0" err="1" smtClean="0"/>
              <a:t>harvest</a:t>
            </a:r>
            <a:r>
              <a:rPr lang="es-CO" altLang="en-US" baseline="0" dirty="0" smtClean="0"/>
              <a:t> dates </a:t>
            </a:r>
            <a:r>
              <a:rPr lang="es-CO" altLang="en-US" baseline="0" dirty="0" err="1" smtClean="0"/>
              <a:t>for</a:t>
            </a:r>
            <a:r>
              <a:rPr lang="es-CO" altLang="en-US" baseline="0" dirty="0" smtClean="0"/>
              <a:t> </a:t>
            </a:r>
            <a:r>
              <a:rPr lang="es-CO" altLang="en-US" baseline="0" dirty="0" err="1" smtClean="0"/>
              <a:t>each</a:t>
            </a:r>
            <a:r>
              <a:rPr lang="es-CO" altLang="en-US" baseline="0" dirty="0" smtClean="0"/>
              <a:t> </a:t>
            </a:r>
            <a:r>
              <a:rPr lang="es-CO" altLang="en-US" baseline="0" dirty="0" err="1" smtClean="0"/>
              <a:t>hybrid</a:t>
            </a:r>
            <a:r>
              <a:rPr lang="es-CO" altLang="en-US" baseline="0" dirty="0" smtClean="0"/>
              <a:t>. </a:t>
            </a:r>
            <a:endParaRPr lang="es-CO" altLang="en-US" dirty="0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E1D2103-B7C8-496E-8DCA-BCC2F97AAE2B}" type="slidenum">
              <a:rPr lang="en-US" altLang="en-US" smtClean="0"/>
              <a:pPr/>
              <a:t>23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2836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4000 kg/ha is approx. 3500 </a:t>
            </a:r>
            <a:r>
              <a:rPr lang="en-US" dirty="0" err="1"/>
              <a:t>lbs</a:t>
            </a:r>
            <a:r>
              <a:rPr lang="en-US" dirty="0"/>
              <a:t>/ac</a:t>
            </a:r>
          </a:p>
          <a:p>
            <a:r>
              <a:rPr lang="en-US" dirty="0"/>
              <a:t>Discuss oats contributing to fall and late termination doubling biomass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87780-8D69-2B43-96C1-2ED3DFF1769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83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CO" altLang="en-US" dirty="0" smtClean="0"/>
              <a:t>Visual </a:t>
            </a:r>
            <a:r>
              <a:rPr lang="es-CO" altLang="en-US" dirty="0" err="1" smtClean="0"/>
              <a:t>representation</a:t>
            </a:r>
            <a:r>
              <a:rPr lang="es-CO" altLang="en-US" dirty="0" smtClean="0"/>
              <a:t> of </a:t>
            </a:r>
            <a:r>
              <a:rPr lang="es-CO" altLang="en-US" dirty="0" err="1" smtClean="0"/>
              <a:t>different</a:t>
            </a:r>
            <a:r>
              <a:rPr lang="es-CO" altLang="en-US" dirty="0" smtClean="0"/>
              <a:t> </a:t>
            </a:r>
            <a:r>
              <a:rPr lang="es-CO" altLang="en-US" dirty="0" err="1" smtClean="0"/>
              <a:t>cover</a:t>
            </a:r>
            <a:r>
              <a:rPr lang="es-CO" altLang="en-US" dirty="0" smtClean="0"/>
              <a:t> </a:t>
            </a:r>
            <a:r>
              <a:rPr lang="es-CO" altLang="en-US" dirty="0" err="1" smtClean="0"/>
              <a:t>crop</a:t>
            </a:r>
            <a:r>
              <a:rPr lang="es-CO" altLang="en-US" dirty="0" smtClean="0"/>
              <a:t> </a:t>
            </a:r>
            <a:r>
              <a:rPr lang="es-CO" altLang="en-US" dirty="0" err="1" smtClean="0"/>
              <a:t>planting</a:t>
            </a:r>
            <a:r>
              <a:rPr lang="es-CO" altLang="en-US" dirty="0" smtClean="0"/>
              <a:t> dates </a:t>
            </a:r>
            <a:r>
              <a:rPr lang="es-CO" altLang="en-US" dirty="0" err="1" smtClean="0"/>
              <a:t>shown</a:t>
            </a:r>
            <a:r>
              <a:rPr lang="es-CO" altLang="en-US" baseline="0" dirty="0" smtClean="0"/>
              <a:t> in </a:t>
            </a:r>
            <a:r>
              <a:rPr lang="es-CO" altLang="en-US" baseline="0" dirty="0" err="1" smtClean="0"/>
              <a:t>fall</a:t>
            </a:r>
            <a:r>
              <a:rPr lang="es-CO" altLang="en-US" baseline="0" dirty="0" smtClean="0"/>
              <a:t> and </a:t>
            </a:r>
            <a:r>
              <a:rPr lang="es-CO" altLang="en-US" baseline="0" dirty="0" err="1" smtClean="0"/>
              <a:t>spring</a:t>
            </a:r>
            <a:r>
              <a:rPr lang="es-CO" altLang="en-US" baseline="0" dirty="0" smtClean="0"/>
              <a:t>. </a:t>
            </a:r>
            <a:endParaRPr lang="es-CO" altLang="en-US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85D419C-C6A5-4CF4-95EB-39A82802DB6E}" type="slidenum">
              <a:rPr lang="en-US" altLang="en-US" smtClean="0"/>
              <a:pPr/>
              <a:t>27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180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</a:t>
            </a:r>
            <a:r>
              <a:rPr lang="en-US" baseline="0" dirty="0" smtClean="0"/>
              <a:t> May 2</a:t>
            </a:r>
          </a:p>
          <a:p>
            <a:r>
              <a:rPr lang="en-US" baseline="0" dirty="0" smtClean="0"/>
              <a:t>Planted Sept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87780-8D69-2B43-96C1-2ED3DFF176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55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Planted Oct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87780-8D69-2B43-96C1-2ED3DFF176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20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Nov 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87780-8D69-2B43-96C1-2ED3DFF176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6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9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5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1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208" y="2130304"/>
            <a:ext cx="10361587" cy="1470879"/>
          </a:xfrm>
          <a:prstGeom prst="rect">
            <a:avLst/>
          </a:prstGeom>
        </p:spPr>
        <p:txBody>
          <a:bodyPr/>
          <a:lstStyle>
            <a:lvl1pPr>
              <a:defRPr sz="5862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400" y="3886933"/>
            <a:ext cx="8535206" cy="1751135"/>
          </a:xfrm>
          <a:prstGeom prst="rect">
            <a:avLst/>
          </a:prstGeom>
        </p:spPr>
        <p:txBody>
          <a:bodyPr lIns="402866" tIns="201433" rIns="402866" bIns="201433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59581" indent="0" algn="ctr">
              <a:buNone/>
              <a:defRPr/>
            </a:lvl2pPr>
            <a:lvl3pPr marL="1119163" indent="0" algn="ctr">
              <a:buNone/>
              <a:defRPr/>
            </a:lvl3pPr>
            <a:lvl4pPr marL="1678744" indent="0" algn="ctr">
              <a:buNone/>
              <a:defRPr/>
            </a:lvl4pPr>
            <a:lvl5pPr marL="2238325" indent="0" algn="ctr">
              <a:buNone/>
              <a:defRPr/>
            </a:lvl5pPr>
            <a:lvl6pPr marL="2797907" indent="0" algn="ctr">
              <a:buNone/>
              <a:defRPr/>
            </a:lvl6pPr>
            <a:lvl7pPr marL="3357488" indent="0" algn="ctr">
              <a:buNone/>
              <a:defRPr/>
            </a:lvl7pPr>
            <a:lvl8pPr marL="3917069" indent="0" algn="ctr">
              <a:buNone/>
              <a:defRPr/>
            </a:lvl8pPr>
            <a:lvl9pPr marL="447665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55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208" y="3077308"/>
            <a:ext cx="10361587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796" y="1600933"/>
            <a:ext cx="10974414" cy="4524375"/>
          </a:xfrm>
          <a:prstGeom prst="rect">
            <a:avLst/>
          </a:prstGeom>
        </p:spPr>
        <p:txBody>
          <a:bodyPr lIns="402866" tIns="201433" rIns="402866" bIns="201433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97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588" y="4407146"/>
            <a:ext cx="10363605" cy="1360977"/>
          </a:xfrm>
          <a:prstGeom prst="rect">
            <a:avLst/>
          </a:prstGeom>
        </p:spPr>
        <p:txBody>
          <a:bodyPr anchor="t"/>
          <a:lstStyle>
            <a:lvl1pPr algn="l">
              <a:defRPr sz="4889" b="1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588" y="2906957"/>
            <a:ext cx="10363605" cy="1500187"/>
          </a:xfrm>
          <a:prstGeom prst="rect">
            <a:avLst/>
          </a:prstGeom>
        </p:spPr>
        <p:txBody>
          <a:bodyPr lIns="402866" tIns="201433" rIns="402866" bIns="201433" anchor="b"/>
          <a:lstStyle>
            <a:lvl1pPr marL="0" indent="0">
              <a:buNone/>
              <a:defRPr sz="2445">
                <a:solidFill>
                  <a:schemeClr val="tx1"/>
                </a:solidFill>
              </a:defRPr>
            </a:lvl1pPr>
            <a:lvl2pPr marL="559581" indent="0">
              <a:buNone/>
              <a:defRPr sz="2195"/>
            </a:lvl2pPr>
            <a:lvl3pPr marL="1119163" indent="0">
              <a:buNone/>
              <a:defRPr sz="1945"/>
            </a:lvl3pPr>
            <a:lvl4pPr marL="1678744" indent="0">
              <a:buNone/>
              <a:defRPr sz="1722"/>
            </a:lvl4pPr>
            <a:lvl5pPr marL="2238325" indent="0">
              <a:buNone/>
              <a:defRPr sz="1722"/>
            </a:lvl5pPr>
            <a:lvl6pPr marL="2797907" indent="0">
              <a:buNone/>
              <a:defRPr sz="1722"/>
            </a:lvl6pPr>
            <a:lvl7pPr marL="3357488" indent="0">
              <a:buNone/>
              <a:defRPr sz="1722"/>
            </a:lvl7pPr>
            <a:lvl8pPr marL="3917069" indent="0">
              <a:buNone/>
              <a:defRPr sz="1722"/>
            </a:lvl8pPr>
            <a:lvl9pPr marL="4476651" indent="0">
              <a:buNone/>
              <a:defRPr sz="172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612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208" y="3077308"/>
            <a:ext cx="10361587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795" y="1600933"/>
            <a:ext cx="5390444" cy="4524375"/>
          </a:xfrm>
          <a:prstGeom prst="rect">
            <a:avLst/>
          </a:prstGeom>
        </p:spPr>
        <p:txBody>
          <a:bodyPr lIns="402866" tIns="201433" rIns="402866" bIns="201433"/>
          <a:lstStyle>
            <a:lvl1pPr>
              <a:defRPr sz="3417"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 sz="2945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sz="2445"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 sz="2195"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 sz="2195">
                <a:solidFill>
                  <a:schemeClr val="bg1">
                    <a:lumMod val="85000"/>
                  </a:schemeClr>
                </a:solidFill>
              </a:defRPr>
            </a:lvl5pPr>
            <a:lvl6pPr>
              <a:defRPr sz="2195"/>
            </a:lvl6pPr>
            <a:lvl7pPr>
              <a:defRPr sz="2195"/>
            </a:lvl7pPr>
            <a:lvl8pPr>
              <a:defRPr sz="2195"/>
            </a:lvl8pPr>
            <a:lvl9pPr>
              <a:defRPr sz="219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764" y="1600933"/>
            <a:ext cx="5390444" cy="4524375"/>
          </a:xfrm>
          <a:prstGeom prst="rect">
            <a:avLst/>
          </a:prstGeom>
        </p:spPr>
        <p:txBody>
          <a:bodyPr lIns="402866" tIns="201433" rIns="402866" bIns="201433"/>
          <a:lstStyle>
            <a:lvl1pPr>
              <a:defRPr sz="3417"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 sz="2945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sz="2445"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 sz="2195"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 sz="2195">
                <a:solidFill>
                  <a:schemeClr val="bg1">
                    <a:lumMod val="85000"/>
                  </a:schemeClr>
                </a:solidFill>
              </a:defRPr>
            </a:lvl5pPr>
            <a:lvl6pPr>
              <a:defRPr sz="2195"/>
            </a:lvl6pPr>
            <a:lvl7pPr>
              <a:defRPr sz="2195"/>
            </a:lvl7pPr>
            <a:lvl8pPr>
              <a:defRPr sz="2195"/>
            </a:lvl8pPr>
            <a:lvl9pPr>
              <a:defRPr sz="219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796" y="274760"/>
            <a:ext cx="10974414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795" y="1534990"/>
            <a:ext cx="5388429" cy="639275"/>
          </a:xfrm>
          <a:prstGeom prst="rect">
            <a:avLst/>
          </a:prstGeom>
        </p:spPr>
        <p:txBody>
          <a:bodyPr lIns="402866" tIns="201433" rIns="402866" bIns="201433" anchor="b"/>
          <a:lstStyle>
            <a:lvl1pPr marL="0" indent="0">
              <a:buNone/>
              <a:defRPr sz="2945" b="1">
                <a:solidFill>
                  <a:schemeClr val="tx1"/>
                </a:solidFill>
              </a:defRPr>
            </a:lvl1pPr>
            <a:lvl2pPr marL="559581" indent="0">
              <a:buNone/>
              <a:defRPr sz="2445" b="1"/>
            </a:lvl2pPr>
            <a:lvl3pPr marL="1119163" indent="0">
              <a:buNone/>
              <a:defRPr sz="2195" b="1"/>
            </a:lvl3pPr>
            <a:lvl4pPr marL="1678744" indent="0">
              <a:buNone/>
              <a:defRPr sz="1945" b="1"/>
            </a:lvl4pPr>
            <a:lvl5pPr marL="2238325" indent="0">
              <a:buNone/>
              <a:defRPr sz="1945" b="1"/>
            </a:lvl5pPr>
            <a:lvl6pPr marL="2797907" indent="0">
              <a:buNone/>
              <a:defRPr sz="1945" b="1"/>
            </a:lvl6pPr>
            <a:lvl7pPr marL="3357488" indent="0">
              <a:buNone/>
              <a:defRPr sz="1945" b="1"/>
            </a:lvl7pPr>
            <a:lvl8pPr marL="3917069" indent="0">
              <a:buNone/>
              <a:defRPr sz="1945" b="1"/>
            </a:lvl8pPr>
            <a:lvl9pPr marL="4476651" indent="0">
              <a:buNone/>
              <a:defRPr sz="194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795" y="2174267"/>
            <a:ext cx="5388429" cy="3951043"/>
          </a:xfrm>
          <a:prstGeom prst="rect">
            <a:avLst/>
          </a:prstGeom>
        </p:spPr>
        <p:txBody>
          <a:bodyPr lIns="402866" tIns="201433" rIns="402866" bIns="201433"/>
          <a:lstStyle>
            <a:lvl1pPr>
              <a:defRPr sz="2945">
                <a:solidFill>
                  <a:schemeClr val="tx1"/>
                </a:solidFill>
              </a:defRPr>
            </a:lvl1pPr>
            <a:lvl2pPr>
              <a:defRPr sz="2445">
                <a:solidFill>
                  <a:schemeClr val="tx1"/>
                </a:solidFill>
              </a:defRPr>
            </a:lvl2pPr>
            <a:lvl3pPr>
              <a:defRPr sz="2195">
                <a:solidFill>
                  <a:schemeClr val="tx1"/>
                </a:solidFill>
              </a:defRPr>
            </a:lvl3pPr>
            <a:lvl4pPr>
              <a:defRPr sz="1945">
                <a:solidFill>
                  <a:schemeClr val="tx1"/>
                </a:solidFill>
              </a:defRPr>
            </a:lvl4pPr>
            <a:lvl5pPr>
              <a:defRPr sz="1945">
                <a:solidFill>
                  <a:schemeClr val="tx1"/>
                </a:solidFill>
              </a:defRPr>
            </a:lvl5pPr>
            <a:lvl6pPr>
              <a:defRPr sz="1945"/>
            </a:lvl6pPr>
            <a:lvl7pPr>
              <a:defRPr sz="1945"/>
            </a:lvl7pPr>
            <a:lvl8pPr>
              <a:defRPr sz="1945"/>
            </a:lvl8pPr>
            <a:lvl9pPr>
              <a:defRPr sz="194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764" y="1534990"/>
            <a:ext cx="5390444" cy="639275"/>
          </a:xfrm>
          <a:prstGeom prst="rect">
            <a:avLst/>
          </a:prstGeom>
        </p:spPr>
        <p:txBody>
          <a:bodyPr lIns="402866" tIns="201433" rIns="402866" bIns="201433" anchor="b"/>
          <a:lstStyle>
            <a:lvl1pPr marL="0" indent="0">
              <a:buNone/>
              <a:defRPr sz="2945" b="1">
                <a:solidFill>
                  <a:schemeClr val="tx1"/>
                </a:solidFill>
              </a:defRPr>
            </a:lvl1pPr>
            <a:lvl2pPr marL="559581" indent="0">
              <a:buNone/>
              <a:defRPr sz="2445" b="1"/>
            </a:lvl2pPr>
            <a:lvl3pPr marL="1119163" indent="0">
              <a:buNone/>
              <a:defRPr sz="2195" b="1"/>
            </a:lvl3pPr>
            <a:lvl4pPr marL="1678744" indent="0">
              <a:buNone/>
              <a:defRPr sz="1945" b="1"/>
            </a:lvl4pPr>
            <a:lvl5pPr marL="2238325" indent="0">
              <a:buNone/>
              <a:defRPr sz="1945" b="1"/>
            </a:lvl5pPr>
            <a:lvl6pPr marL="2797907" indent="0">
              <a:buNone/>
              <a:defRPr sz="1945" b="1"/>
            </a:lvl6pPr>
            <a:lvl7pPr marL="3357488" indent="0">
              <a:buNone/>
              <a:defRPr sz="1945" b="1"/>
            </a:lvl7pPr>
            <a:lvl8pPr marL="3917069" indent="0">
              <a:buNone/>
              <a:defRPr sz="1945" b="1"/>
            </a:lvl8pPr>
            <a:lvl9pPr marL="4476651" indent="0">
              <a:buNone/>
              <a:defRPr sz="194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764" y="2174267"/>
            <a:ext cx="5390444" cy="3951043"/>
          </a:xfrm>
          <a:prstGeom prst="rect">
            <a:avLst/>
          </a:prstGeom>
        </p:spPr>
        <p:txBody>
          <a:bodyPr lIns="402866" tIns="201433" rIns="402866" bIns="201433"/>
          <a:lstStyle>
            <a:lvl1pPr>
              <a:defRPr sz="2945">
                <a:solidFill>
                  <a:schemeClr val="tx1"/>
                </a:solidFill>
              </a:defRPr>
            </a:lvl1pPr>
            <a:lvl2pPr>
              <a:defRPr sz="2445">
                <a:solidFill>
                  <a:schemeClr val="tx1"/>
                </a:solidFill>
              </a:defRPr>
            </a:lvl2pPr>
            <a:lvl3pPr>
              <a:defRPr sz="2195">
                <a:solidFill>
                  <a:schemeClr val="tx1"/>
                </a:solidFill>
              </a:defRPr>
            </a:lvl3pPr>
            <a:lvl4pPr>
              <a:defRPr sz="1945">
                <a:solidFill>
                  <a:schemeClr val="tx1"/>
                </a:solidFill>
              </a:defRPr>
            </a:lvl4pPr>
            <a:lvl5pPr>
              <a:defRPr sz="1945">
                <a:solidFill>
                  <a:schemeClr val="tx1"/>
                </a:solidFill>
              </a:defRPr>
            </a:lvl5pPr>
            <a:lvl6pPr>
              <a:defRPr sz="1945"/>
            </a:lvl6pPr>
            <a:lvl7pPr>
              <a:defRPr sz="1945"/>
            </a:lvl7pPr>
            <a:lvl8pPr>
              <a:defRPr sz="1945"/>
            </a:lvl8pPr>
            <a:lvl9pPr>
              <a:defRPr sz="194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86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208" y="3077308"/>
            <a:ext cx="10361587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296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226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162" y="1333502"/>
            <a:ext cx="4011587" cy="1161317"/>
          </a:xfrm>
          <a:prstGeom prst="rect">
            <a:avLst/>
          </a:prstGeom>
        </p:spPr>
        <p:txBody>
          <a:bodyPr anchor="b"/>
          <a:lstStyle>
            <a:lvl1pPr algn="l">
              <a:defRPr sz="2445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908" y="1333500"/>
            <a:ext cx="6815667" cy="5852379"/>
          </a:xfrm>
          <a:prstGeom prst="rect">
            <a:avLst/>
          </a:prstGeom>
        </p:spPr>
        <p:txBody>
          <a:bodyPr lIns="402866" tIns="201433" rIns="402866" bIns="201433"/>
          <a:lstStyle>
            <a:lvl1pPr>
              <a:defRPr sz="3917">
                <a:solidFill>
                  <a:schemeClr val="tx1"/>
                </a:solidFill>
              </a:defRPr>
            </a:lvl1pPr>
            <a:lvl2pPr>
              <a:defRPr sz="3417">
                <a:solidFill>
                  <a:schemeClr val="tx1"/>
                </a:solidFill>
              </a:defRPr>
            </a:lvl2pPr>
            <a:lvl3pPr>
              <a:defRPr sz="2945">
                <a:solidFill>
                  <a:schemeClr val="tx1"/>
                </a:solidFill>
              </a:defRPr>
            </a:lvl3pPr>
            <a:lvl4pPr>
              <a:defRPr sz="2445">
                <a:solidFill>
                  <a:schemeClr val="tx1"/>
                </a:solidFill>
              </a:defRPr>
            </a:lvl4pPr>
            <a:lvl5pPr>
              <a:defRPr sz="2445">
                <a:solidFill>
                  <a:schemeClr val="tx1"/>
                </a:solidFill>
              </a:defRPr>
            </a:lvl5pPr>
            <a:lvl6pPr>
              <a:defRPr sz="2445"/>
            </a:lvl6pPr>
            <a:lvl7pPr>
              <a:defRPr sz="2445"/>
            </a:lvl7pPr>
            <a:lvl8pPr>
              <a:defRPr sz="2445"/>
            </a:lvl8pPr>
            <a:lvl9pPr>
              <a:defRPr sz="244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2162" y="2494819"/>
            <a:ext cx="4011587" cy="4691062"/>
          </a:xfrm>
          <a:prstGeom prst="rect">
            <a:avLst/>
          </a:prstGeom>
        </p:spPr>
        <p:txBody>
          <a:bodyPr lIns="402866" tIns="201433" rIns="402866" bIns="201433"/>
          <a:lstStyle>
            <a:lvl1pPr marL="0" indent="0">
              <a:buNone/>
              <a:defRPr sz="1722">
                <a:solidFill>
                  <a:schemeClr val="tx1"/>
                </a:solidFill>
              </a:defRPr>
            </a:lvl1pPr>
            <a:lvl2pPr marL="559581" indent="0">
              <a:buNone/>
              <a:defRPr sz="1472"/>
            </a:lvl2pPr>
            <a:lvl3pPr marL="1119163" indent="0">
              <a:buNone/>
              <a:defRPr sz="1222"/>
            </a:lvl3pPr>
            <a:lvl4pPr marL="1678744" indent="0">
              <a:buNone/>
              <a:defRPr sz="1111"/>
            </a:lvl4pPr>
            <a:lvl5pPr marL="2238325" indent="0">
              <a:buNone/>
              <a:defRPr sz="1111"/>
            </a:lvl5pPr>
            <a:lvl6pPr marL="2797907" indent="0">
              <a:buNone/>
              <a:defRPr sz="1111"/>
            </a:lvl6pPr>
            <a:lvl7pPr marL="3357488" indent="0">
              <a:buNone/>
              <a:defRPr sz="1111"/>
            </a:lvl7pPr>
            <a:lvl8pPr marL="3917069" indent="0">
              <a:buNone/>
              <a:defRPr sz="1111"/>
            </a:lvl8pPr>
            <a:lvl9pPr marL="4476651" indent="0">
              <a:buNone/>
              <a:defRPr sz="11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076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19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11" y="4800969"/>
            <a:ext cx="7315603" cy="566004"/>
          </a:xfrm>
          <a:prstGeom prst="rect">
            <a:avLst/>
          </a:prstGeom>
        </p:spPr>
        <p:txBody>
          <a:bodyPr anchor="b"/>
          <a:lstStyle>
            <a:lvl1pPr algn="l">
              <a:defRPr sz="2445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8811" y="613632"/>
            <a:ext cx="7315603" cy="4114067"/>
          </a:xfrm>
          <a:prstGeom prst="rect">
            <a:avLst/>
          </a:prstGeom>
        </p:spPr>
        <p:txBody>
          <a:bodyPr lIns="402866" tIns="201433" rIns="402866" bIns="201433"/>
          <a:lstStyle>
            <a:lvl1pPr marL="0" indent="0">
              <a:buNone/>
              <a:defRPr sz="3917">
                <a:solidFill>
                  <a:schemeClr val="tx1"/>
                </a:solidFill>
              </a:defRPr>
            </a:lvl1pPr>
            <a:lvl2pPr marL="559581" indent="0">
              <a:buNone/>
              <a:defRPr sz="3417"/>
            </a:lvl2pPr>
            <a:lvl3pPr marL="1119163" indent="0">
              <a:buNone/>
              <a:defRPr sz="2945"/>
            </a:lvl3pPr>
            <a:lvl4pPr marL="1678744" indent="0">
              <a:buNone/>
              <a:defRPr sz="2445"/>
            </a:lvl4pPr>
            <a:lvl5pPr marL="2238325" indent="0">
              <a:buNone/>
              <a:defRPr sz="2445"/>
            </a:lvl5pPr>
            <a:lvl6pPr marL="2797907" indent="0">
              <a:buNone/>
              <a:defRPr sz="2445"/>
            </a:lvl6pPr>
            <a:lvl7pPr marL="3357488" indent="0">
              <a:buNone/>
              <a:defRPr sz="2445"/>
            </a:lvl7pPr>
            <a:lvl8pPr marL="3917069" indent="0">
              <a:buNone/>
              <a:defRPr sz="2445"/>
            </a:lvl8pPr>
            <a:lvl9pPr marL="4476651" indent="0">
              <a:buNone/>
              <a:defRPr sz="2445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8811" y="5366971"/>
            <a:ext cx="7315603" cy="805962"/>
          </a:xfrm>
          <a:prstGeom prst="rect">
            <a:avLst/>
          </a:prstGeom>
        </p:spPr>
        <p:txBody>
          <a:bodyPr lIns="402866" tIns="201433" rIns="402866" bIns="201433"/>
          <a:lstStyle>
            <a:lvl1pPr marL="0" indent="0">
              <a:buNone/>
              <a:defRPr sz="1722">
                <a:solidFill>
                  <a:schemeClr val="tx1"/>
                </a:solidFill>
              </a:defRPr>
            </a:lvl1pPr>
            <a:lvl2pPr marL="559581" indent="0">
              <a:buNone/>
              <a:defRPr sz="1472"/>
            </a:lvl2pPr>
            <a:lvl3pPr marL="1119163" indent="0">
              <a:buNone/>
              <a:defRPr sz="1222"/>
            </a:lvl3pPr>
            <a:lvl4pPr marL="1678744" indent="0">
              <a:buNone/>
              <a:defRPr sz="1111"/>
            </a:lvl4pPr>
            <a:lvl5pPr marL="2238325" indent="0">
              <a:buNone/>
              <a:defRPr sz="1111"/>
            </a:lvl5pPr>
            <a:lvl6pPr marL="2797907" indent="0">
              <a:buNone/>
              <a:defRPr sz="1111"/>
            </a:lvl6pPr>
            <a:lvl7pPr marL="3357488" indent="0">
              <a:buNone/>
              <a:defRPr sz="1111"/>
            </a:lvl7pPr>
            <a:lvl8pPr marL="3917069" indent="0">
              <a:buNone/>
              <a:defRPr sz="1111"/>
            </a:lvl8pPr>
            <a:lvl9pPr marL="4476651" indent="0">
              <a:buNone/>
              <a:defRPr sz="11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672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208" y="3077308"/>
            <a:ext cx="10361587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796" y="1600933"/>
            <a:ext cx="10974414" cy="4524375"/>
          </a:xfrm>
          <a:prstGeom prst="rect">
            <a:avLst/>
          </a:prstGeom>
        </p:spPr>
        <p:txBody>
          <a:bodyPr vert="eaVert" lIns="402866" tIns="201433" rIns="402866" bIns="201433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592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606" y="1600933"/>
            <a:ext cx="2743602" cy="452437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795" y="1600933"/>
            <a:ext cx="8037286" cy="4524375"/>
          </a:xfrm>
          <a:prstGeom prst="rect">
            <a:avLst/>
          </a:prstGeom>
        </p:spPr>
        <p:txBody>
          <a:bodyPr vert="eaVert" lIns="402866" tIns="201433" rIns="402866" bIns="201433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752167" y="2320014"/>
            <a:ext cx="9288409" cy="3326958"/>
          </a:xfrm>
          <a:prstGeom prst="rect">
            <a:avLst/>
          </a:prstGeom>
        </p:spPr>
        <p:txBody>
          <a:bodyPr anchor="t"/>
          <a:lstStyle>
            <a:lvl1pPr>
              <a:defRPr sz="3638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1pPr>
            <a:lvl2pPr>
              <a:defRPr sz="3638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2pPr>
            <a:lvl3pPr>
              <a:defRPr sz="3638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3pPr>
            <a:lvl4pPr>
              <a:defRPr sz="3638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4pPr>
            <a:lvl5pPr>
              <a:defRPr sz="3638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1059002" y="933782"/>
            <a:ext cx="10212629" cy="646908"/>
          </a:xfrm>
          <a:prstGeom prst="rect">
            <a:avLst/>
          </a:prstGeom>
        </p:spPr>
        <p:txBody>
          <a:bodyPr/>
          <a:lstStyle>
            <a:lvl1pPr algn="l">
              <a:defRPr sz="400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059002" y="6940789"/>
            <a:ext cx="7301337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092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59002" y="1626898"/>
            <a:ext cx="10212629" cy="41587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911" b="0" i="0" baseline="0">
                <a:latin typeface="URWGroteskConLig"/>
                <a:cs typeface="URWGroteskConLig"/>
              </a:defRPr>
            </a:lvl1pPr>
            <a:lvl2pPr marL="277246" indent="0" algn="r">
              <a:buNone/>
              <a:defRPr sz="1940" b="0" i="0">
                <a:latin typeface="URWGroteskTLig"/>
                <a:cs typeface="URWGroteskTLig"/>
              </a:defRPr>
            </a:lvl2pPr>
            <a:lvl3pPr marL="554492" indent="0" algn="r">
              <a:buNone/>
              <a:defRPr sz="1940" b="0" i="0">
                <a:latin typeface="URWGroteskTLig"/>
                <a:cs typeface="URWGroteskTLig"/>
              </a:defRPr>
            </a:lvl3pPr>
            <a:lvl4pPr marL="831738" indent="0" algn="r">
              <a:buNone/>
              <a:defRPr sz="1940" b="0" i="0">
                <a:latin typeface="URWGroteskTLig"/>
                <a:cs typeface="URWGroteskTLig"/>
              </a:defRPr>
            </a:lvl4pPr>
            <a:lvl5pPr marL="1108984" indent="0" algn="r">
              <a:buNone/>
              <a:defRPr sz="194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pic>
        <p:nvPicPr>
          <p:cNvPr id="15" name="Picture 14" descr="Nebraska_N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631" y="5970427"/>
            <a:ext cx="739376" cy="6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2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0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6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4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2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00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6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38F84-BB88-4919-B8A9-3CF89241AF2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C2453-9531-4DC0-B77F-B8D48332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7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04"/>
            <a:ext cx="12200396" cy="98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8"/>
          <p:cNvPicPr>
            <a:picLocks noChangeAspect="1" noChangeArrowheads="1"/>
          </p:cNvPicPr>
          <p:nvPr userDrawn="1"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76"/>
          <a:stretch>
            <a:fillRect/>
          </a:stretch>
        </p:blipFill>
        <p:spPr bwMode="auto">
          <a:xfrm>
            <a:off x="-9722" y="6032500"/>
            <a:ext cx="12210118" cy="291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4167"/>
            <a:ext cx="12200396" cy="61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8768607" y="5291667"/>
            <a:ext cx="2693818" cy="14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2540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94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RWGroteskT"/>
              <a:ea typeface="+mn-ea"/>
              <a:cs typeface="+mn-cs"/>
            </a:endParaRPr>
          </a:p>
        </p:txBody>
      </p:sp>
      <p:pic>
        <p:nvPicPr>
          <p:cNvPr id="1038" name="Picture 2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131" y="6292232"/>
            <a:ext cx="1559021" cy="51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08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txStyles>
    <p:titleStyle>
      <a:lvl1pPr algn="ctr" defTabSz="1183223" rtl="0" eaLnBrk="0" fontAlgn="base" hangingPunct="0">
        <a:spcBef>
          <a:spcPct val="0"/>
        </a:spcBef>
        <a:spcAft>
          <a:spcPct val="0"/>
        </a:spcAft>
        <a:defRPr sz="844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1183223" rtl="0" eaLnBrk="0" fontAlgn="base" hangingPunct="0">
        <a:spcBef>
          <a:spcPct val="0"/>
        </a:spcBef>
        <a:spcAft>
          <a:spcPct val="0"/>
        </a:spcAft>
        <a:defRPr sz="844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URWGroteskMed" pitchFamily="50" charset="0"/>
        </a:defRPr>
      </a:lvl2pPr>
      <a:lvl3pPr algn="ctr" defTabSz="1183223" rtl="0" eaLnBrk="0" fontAlgn="base" hangingPunct="0">
        <a:spcBef>
          <a:spcPct val="0"/>
        </a:spcBef>
        <a:spcAft>
          <a:spcPct val="0"/>
        </a:spcAft>
        <a:defRPr sz="844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URWGroteskMed" pitchFamily="50" charset="0"/>
        </a:defRPr>
      </a:lvl3pPr>
      <a:lvl4pPr algn="ctr" defTabSz="1183223" rtl="0" eaLnBrk="0" fontAlgn="base" hangingPunct="0">
        <a:spcBef>
          <a:spcPct val="0"/>
        </a:spcBef>
        <a:spcAft>
          <a:spcPct val="0"/>
        </a:spcAft>
        <a:defRPr sz="844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URWGroteskMed" pitchFamily="50" charset="0"/>
        </a:defRPr>
      </a:lvl4pPr>
      <a:lvl5pPr algn="ctr" defTabSz="1183223" rtl="0" eaLnBrk="0" fontAlgn="base" hangingPunct="0">
        <a:spcBef>
          <a:spcPct val="0"/>
        </a:spcBef>
        <a:spcAft>
          <a:spcPct val="0"/>
        </a:spcAft>
        <a:defRPr sz="844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URWGroteskMed" pitchFamily="50" charset="0"/>
        </a:defRPr>
      </a:lvl5pPr>
      <a:lvl6pPr marL="559581" algn="ctr" defTabSz="1183282" rtl="0" fontAlgn="base">
        <a:spcBef>
          <a:spcPct val="0"/>
        </a:spcBef>
        <a:spcAft>
          <a:spcPct val="0"/>
        </a:spcAft>
        <a:defRPr sz="844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1119163" algn="ctr" defTabSz="1183282" rtl="0" fontAlgn="base">
        <a:spcBef>
          <a:spcPct val="0"/>
        </a:spcBef>
        <a:spcAft>
          <a:spcPct val="0"/>
        </a:spcAft>
        <a:defRPr sz="844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678744" algn="ctr" defTabSz="1183282" rtl="0" fontAlgn="base">
        <a:spcBef>
          <a:spcPct val="0"/>
        </a:spcBef>
        <a:spcAft>
          <a:spcPct val="0"/>
        </a:spcAft>
        <a:defRPr sz="844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2238325" algn="ctr" defTabSz="1183282" rtl="0" fontAlgn="base">
        <a:spcBef>
          <a:spcPct val="0"/>
        </a:spcBef>
        <a:spcAft>
          <a:spcPct val="0"/>
        </a:spcAft>
        <a:defRPr sz="8445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442772" indent="-442772" algn="l" defTabSz="1183223" rtl="0" eaLnBrk="0" fontAlgn="base" hangingPunct="0">
        <a:spcBef>
          <a:spcPct val="20000"/>
        </a:spcBef>
        <a:spcAft>
          <a:spcPct val="0"/>
        </a:spcAft>
        <a:buChar char="•"/>
        <a:defRPr sz="4167">
          <a:solidFill>
            <a:schemeClr val="tx1"/>
          </a:solidFill>
          <a:latin typeface="+mn-lt"/>
          <a:ea typeface="+mn-ea"/>
          <a:cs typeface="+mn-cs"/>
        </a:defRPr>
      </a:lvl1pPr>
      <a:lvl2pPr marL="961396" indent="-370887" algn="l" defTabSz="1183223" rtl="0" eaLnBrk="0" fontAlgn="base" hangingPunct="0">
        <a:spcBef>
          <a:spcPct val="20000"/>
        </a:spcBef>
        <a:spcAft>
          <a:spcPct val="0"/>
        </a:spcAft>
        <a:buChar char="–"/>
        <a:defRPr sz="3667">
          <a:solidFill>
            <a:schemeClr val="tx1"/>
          </a:solidFill>
          <a:latin typeface="+mn-lt"/>
        </a:defRPr>
      </a:lvl2pPr>
      <a:lvl3pPr marL="1478257" indent="-295034" algn="l" defTabSz="1183223" rtl="0" eaLnBrk="0" fontAlgn="base" hangingPunct="0">
        <a:spcBef>
          <a:spcPct val="20000"/>
        </a:spcBef>
        <a:spcAft>
          <a:spcPct val="0"/>
        </a:spcAft>
        <a:buChar char="•"/>
        <a:defRPr sz="3056">
          <a:solidFill>
            <a:schemeClr val="tx1"/>
          </a:solidFill>
          <a:latin typeface="+mn-lt"/>
        </a:defRPr>
      </a:lvl3pPr>
      <a:lvl4pPr marL="2070971" indent="-297239" algn="l" defTabSz="1183223" rtl="0" eaLnBrk="0" fontAlgn="base" hangingPunct="0">
        <a:spcBef>
          <a:spcPct val="20000"/>
        </a:spcBef>
        <a:spcAft>
          <a:spcPct val="0"/>
        </a:spcAft>
        <a:buChar char="–"/>
        <a:defRPr sz="2584">
          <a:solidFill>
            <a:schemeClr val="tx1"/>
          </a:solidFill>
          <a:latin typeface="+mn-lt"/>
        </a:defRPr>
      </a:lvl4pPr>
      <a:lvl5pPr marL="2661480" indent="-295034" algn="l" defTabSz="1183223" rtl="0" eaLnBrk="0" fontAlgn="base" hangingPunct="0">
        <a:spcBef>
          <a:spcPct val="20000"/>
        </a:spcBef>
        <a:spcAft>
          <a:spcPct val="0"/>
        </a:spcAft>
        <a:buChar char="»"/>
        <a:defRPr sz="2584">
          <a:solidFill>
            <a:schemeClr val="tx1"/>
          </a:solidFill>
          <a:latin typeface="+mn-lt"/>
        </a:defRPr>
      </a:lvl5pPr>
      <a:lvl6pPr marL="3221479" indent="-295335" algn="l" defTabSz="1183282" rtl="0" fontAlgn="base">
        <a:spcBef>
          <a:spcPct val="20000"/>
        </a:spcBef>
        <a:spcAft>
          <a:spcPct val="0"/>
        </a:spcAft>
        <a:buChar char="»"/>
        <a:defRPr sz="2584">
          <a:solidFill>
            <a:schemeClr val="tx1"/>
          </a:solidFill>
          <a:latin typeface="+mn-lt"/>
        </a:defRPr>
      </a:lvl6pPr>
      <a:lvl7pPr marL="3781060" indent="-295335" algn="l" defTabSz="1183282" rtl="0" fontAlgn="base">
        <a:spcBef>
          <a:spcPct val="20000"/>
        </a:spcBef>
        <a:spcAft>
          <a:spcPct val="0"/>
        </a:spcAft>
        <a:buChar char="»"/>
        <a:defRPr sz="2584">
          <a:solidFill>
            <a:schemeClr val="tx1"/>
          </a:solidFill>
          <a:latin typeface="+mn-lt"/>
        </a:defRPr>
      </a:lvl7pPr>
      <a:lvl8pPr marL="4340642" indent="-295335" algn="l" defTabSz="1183282" rtl="0" fontAlgn="base">
        <a:spcBef>
          <a:spcPct val="20000"/>
        </a:spcBef>
        <a:spcAft>
          <a:spcPct val="0"/>
        </a:spcAft>
        <a:buChar char="»"/>
        <a:defRPr sz="2584">
          <a:solidFill>
            <a:schemeClr val="tx1"/>
          </a:solidFill>
          <a:latin typeface="+mn-lt"/>
        </a:defRPr>
      </a:lvl8pPr>
      <a:lvl9pPr marL="4900223" indent="-295335" algn="l" defTabSz="1183282" rtl="0" fontAlgn="base">
        <a:spcBef>
          <a:spcPct val="20000"/>
        </a:spcBef>
        <a:spcAft>
          <a:spcPct val="0"/>
        </a:spcAft>
        <a:buChar char="»"/>
        <a:defRPr sz="2584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19163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1pPr>
      <a:lvl2pPr marL="559581" algn="l" defTabSz="1119163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2pPr>
      <a:lvl3pPr marL="1119163" algn="l" defTabSz="1119163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3pPr>
      <a:lvl4pPr marL="1678744" algn="l" defTabSz="1119163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4pPr>
      <a:lvl5pPr marL="2238325" algn="l" defTabSz="1119163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5pPr>
      <a:lvl6pPr marL="2797907" algn="l" defTabSz="1119163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6pPr>
      <a:lvl7pPr marL="3357488" algn="l" defTabSz="1119163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7pPr>
      <a:lvl8pPr marL="3917069" algn="l" defTabSz="1119163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8pPr>
      <a:lvl9pPr marL="4476651" algn="l" defTabSz="1119163" rtl="0" eaLnBrk="1" latinLnBrk="0" hangingPunct="1">
        <a:defRPr sz="21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7.png"/><Relationship Id="rId5" Type="http://schemas.openxmlformats.org/officeDocument/2006/relationships/image" Target="../media/image66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caproctor@unl.edu" TargetMode="Externa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5400" tIns="12700" rIns="25400" bIns="1270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50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Cover Crops and Weed Management </a:t>
            </a:r>
            <a:br>
              <a:rPr lang="en-US" altLang="en-US" sz="50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50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50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5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5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5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Chris Proctor</a:t>
            </a:r>
            <a:r>
              <a:rPr lang="en-US" altLang="en-US" sz="25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UNL </a:t>
            </a:r>
            <a:r>
              <a:rPr lang="en-US" altLang="en-US" sz="25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Weed Science Extension Educator</a:t>
            </a:r>
            <a:br>
              <a:rPr lang="en-US" altLang="en-US" sz="25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2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7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48" y="0"/>
            <a:ext cx="8802755" cy="626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9712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1"/>
          <p:cNvGrpSpPr>
            <a:grpSpLocks/>
          </p:cNvGrpSpPr>
          <p:nvPr/>
        </p:nvGrpSpPr>
        <p:grpSpPr bwMode="auto">
          <a:xfrm>
            <a:off x="804334" y="1062302"/>
            <a:ext cx="11938000" cy="4955205"/>
            <a:chOff x="100263" y="-963829"/>
            <a:chExt cx="10367210" cy="7517029"/>
          </a:xfrm>
        </p:grpSpPr>
        <p:sp>
          <p:nvSpPr>
            <p:cNvPr id="4" name="Rectangle 3"/>
            <p:cNvSpPr/>
            <p:nvPr/>
          </p:nvSpPr>
          <p:spPr bwMode="auto">
            <a:xfrm>
              <a:off x="762000" y="762071"/>
              <a:ext cx="8382000" cy="10669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121664" tIns="60832" rIns="121664" bIns="60832"/>
            <a:lstStyle/>
            <a:p>
              <a:pPr defTabSz="1216732">
                <a:defRPr/>
              </a:pPr>
              <a:endParaRPr lang="en-US" sz="3194">
                <a:latin typeface="Arial" charset="0"/>
                <a:ea typeface="ＭＳ Ｐゴシック" pitchFamily="-110" charset="-128"/>
              </a:endParaRPr>
            </a:p>
          </p:txBody>
        </p:sp>
        <p:pic>
          <p:nvPicPr>
            <p:cNvPr id="5" name="Picture 4" descr="C:\A\UNL research\photo\Waterhemp photo\Emergence\2013-07-06\IMG_0452.JPG"/>
            <p:cNvPicPr>
              <a:picLocks noChangeAspect="1" noChangeArrowheads="1"/>
            </p:cNvPicPr>
            <p:nvPr/>
          </p:nvPicPr>
          <p:blipFill rotWithShape="1">
            <a:blip r:embed="rId2"/>
            <a:srcRect l="8284" t="7949" r="14997" b="6040"/>
            <a:stretch/>
          </p:blipFill>
          <p:spPr bwMode="auto">
            <a:xfrm>
              <a:off x="1261749" y="729961"/>
              <a:ext cx="3310216" cy="2782846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/>
          </p:spPr>
        </p:pic>
        <p:pic>
          <p:nvPicPr>
            <p:cNvPr id="6" name="Picture 6" descr="C:\A\UNL research\photo\RR soybean\2013-07-15\DSC_0094.JPG"/>
            <p:cNvPicPr>
              <a:picLocks noChangeAspect="1" noChangeArrowheads="1"/>
            </p:cNvPicPr>
            <p:nvPr/>
          </p:nvPicPr>
          <p:blipFill rotWithShape="1">
            <a:blip r:embed="rId3"/>
            <a:srcRect l="14307" t="14566" r="17920"/>
            <a:stretch/>
          </p:blipFill>
          <p:spPr bwMode="auto">
            <a:xfrm>
              <a:off x="5116902" y="729961"/>
              <a:ext cx="3341235" cy="2782846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/>
          </p:spPr>
        </p:pic>
        <p:pic>
          <p:nvPicPr>
            <p:cNvPr id="7" name="Picture 7" descr="C:\A\UNL research\photo\Waterhemp photo\Emergence\2013-08-20\DSC_0299.JPG"/>
            <p:cNvPicPr>
              <a:picLocks noChangeAspect="1" noChangeArrowheads="1"/>
            </p:cNvPicPr>
            <p:nvPr/>
          </p:nvPicPr>
          <p:blipFill rotWithShape="1">
            <a:blip r:embed="rId4"/>
            <a:srcRect l="20321" r="1"/>
            <a:stretch/>
          </p:blipFill>
          <p:spPr bwMode="auto">
            <a:xfrm>
              <a:off x="1244133" y="3733562"/>
              <a:ext cx="3327832" cy="2819638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/>
          </p:spPr>
        </p:pic>
        <p:pic>
          <p:nvPicPr>
            <p:cNvPr id="8" name="Picture 8" descr="C:\A\UNL research\photo\Waterhemp photo\Emergence\2013-09-24\DSC_0724.JPG"/>
            <p:cNvPicPr>
              <a:picLocks noChangeAspect="1" noChangeArrowheads="1"/>
            </p:cNvPicPr>
            <p:nvPr/>
          </p:nvPicPr>
          <p:blipFill rotWithShape="1">
            <a:blip r:embed="rId5"/>
            <a:srcRect r="23346"/>
            <a:stretch/>
          </p:blipFill>
          <p:spPr bwMode="auto">
            <a:xfrm>
              <a:off x="5116902" y="3733562"/>
              <a:ext cx="3341235" cy="2801577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/>
          </p:spPr>
        </p:pic>
        <p:sp>
          <p:nvSpPr>
            <p:cNvPr id="16" name="TextBox 15"/>
            <p:cNvSpPr txBox="1"/>
            <p:nvPr/>
          </p:nvSpPr>
          <p:spPr>
            <a:xfrm>
              <a:off x="2337071" y="727954"/>
              <a:ext cx="1115336" cy="7612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661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  <a:r>
                <a:rPr lang="en-US" sz="2661" b="1" baseline="30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  <a:r>
                <a:rPr lang="en-US" sz="2661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June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79970" y="727954"/>
              <a:ext cx="1171019" cy="7612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661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</a:t>
              </a:r>
              <a:r>
                <a:rPr lang="en-US" sz="2661" b="1" baseline="30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  <a:r>
                <a:rPr lang="en-US" sz="2661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July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27981" y="3733562"/>
              <a:ext cx="1557461" cy="7612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661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  <a:r>
                <a:rPr lang="en-US" sz="2661" b="1" baseline="30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  <a:r>
                <a:rPr lang="en-US" sz="2661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August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01616" y="3744265"/>
              <a:ext cx="2051594" cy="7612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661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  <a:r>
                <a:rPr lang="en-US" sz="2661" b="1" baseline="30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  <a:r>
                <a:rPr lang="en-US" sz="2661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September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0263" y="-963829"/>
              <a:ext cx="10367210" cy="10409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859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Emergence of common waterhemp in Nebraska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803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927" y="971357"/>
            <a:ext cx="6994236" cy="524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12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63638"/>
            <a:ext cx="10339388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\</a:t>
            </a:r>
            <a:endParaRPr lang="en-US" dirty="0"/>
          </a:p>
        </p:txBody>
      </p:sp>
      <p:grpSp>
        <p:nvGrpSpPr>
          <p:cNvPr id="16387" name="Group 13"/>
          <p:cNvGrpSpPr>
            <a:grpSpLocks/>
          </p:cNvGrpSpPr>
          <p:nvPr/>
        </p:nvGrpSpPr>
        <p:grpSpPr bwMode="auto">
          <a:xfrm>
            <a:off x="2790457" y="1034858"/>
            <a:ext cx="7135371" cy="4915076"/>
            <a:chOff x="5474890" y="2149730"/>
            <a:chExt cx="32586145" cy="22401990"/>
          </a:xfrm>
        </p:grpSpPr>
        <p:pic>
          <p:nvPicPr>
            <p:cNvPr id="16388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7" b="5663"/>
            <a:stretch>
              <a:fillRect/>
            </a:stretch>
          </p:blipFill>
          <p:spPr bwMode="auto">
            <a:xfrm>
              <a:off x="14508460" y="2149730"/>
              <a:ext cx="19709606" cy="11082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9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05" b="8495"/>
            <a:stretch>
              <a:fillRect/>
            </a:stretch>
          </p:blipFill>
          <p:spPr bwMode="auto">
            <a:xfrm>
              <a:off x="14508460" y="13439378"/>
              <a:ext cx="19709606" cy="1108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9838478" y="12490502"/>
              <a:ext cx="2462941" cy="3780513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>
              <a:spAutoFit/>
            </a:bodyPr>
            <a:lstStyle/>
            <a:p>
              <a:pPr algn="ctr" defTabSz="912549">
                <a:defRPr/>
              </a:pPr>
              <a:r>
                <a:rPr lang="en-US" sz="2395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11”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436193" y="12494522"/>
              <a:ext cx="2464955" cy="2100673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>
              <a:spAutoFit/>
            </a:bodyPr>
            <a:lstStyle/>
            <a:p>
              <a:pPr algn="ctr" defTabSz="912549">
                <a:defRPr/>
              </a:pPr>
              <a:r>
                <a:rPr lang="en-US" sz="2395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8”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594893" y="12490502"/>
              <a:ext cx="2462941" cy="2100673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>
              <a:spAutoFit/>
            </a:bodyPr>
            <a:lstStyle/>
            <a:p>
              <a:pPr algn="ctr" defTabSz="912549">
                <a:defRPr/>
              </a:pPr>
              <a:r>
                <a:rPr lang="en-US" sz="2395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6”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739494" y="12492512"/>
              <a:ext cx="2464955" cy="2100673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>
              <a:spAutoFit/>
            </a:bodyPr>
            <a:lstStyle/>
            <a:p>
              <a:pPr algn="ctr" defTabSz="912549">
                <a:defRPr/>
              </a:pPr>
              <a:r>
                <a:rPr lang="en-US" sz="2395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3”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74890" y="5066050"/>
              <a:ext cx="9034141" cy="95880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2549">
                <a:defRPr/>
              </a:pPr>
              <a:r>
                <a:rPr lang="en-US" sz="1796" b="1" dirty="0" err="1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Waterhemp</a:t>
              </a:r>
              <a:endParaRPr lang="en-US" sz="1796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  <a:p>
              <a:pPr algn="ctr" defTabSz="912549">
                <a:defRPr/>
              </a:pPr>
              <a:endParaRPr lang="en-US" sz="499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  <a:p>
              <a:pPr algn="ctr" defTabSz="912549">
                <a:defRPr/>
              </a:pPr>
              <a:r>
                <a:rPr lang="en-US" sz="1796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Cobra: 12.5 </a:t>
              </a:r>
              <a:r>
                <a:rPr lang="en-US" sz="1796" dirty="0" err="1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fl</a:t>
              </a:r>
              <a:r>
                <a:rPr lang="en-US" sz="1796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 </a:t>
              </a:r>
              <a:r>
                <a:rPr lang="en-US" sz="1796" dirty="0" err="1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oz</a:t>
              </a:r>
              <a:r>
                <a:rPr lang="en-US" sz="1796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/A</a:t>
              </a:r>
            </a:p>
            <a:p>
              <a:pPr algn="ctr" defTabSz="912549">
                <a:defRPr/>
              </a:pPr>
              <a:r>
                <a:rPr lang="en-US" sz="1796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COC: 1 </a:t>
              </a:r>
              <a:r>
                <a:rPr lang="en-US" sz="1796" dirty="0" err="1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pt</a:t>
              </a:r>
              <a:r>
                <a:rPr lang="en-US" sz="1796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/A</a:t>
              </a:r>
            </a:p>
            <a:p>
              <a:pPr algn="ctr" defTabSz="912549">
                <a:defRPr/>
              </a:pPr>
              <a:r>
                <a:rPr lang="en-US" sz="1796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AMS: 2.5 </a:t>
              </a:r>
              <a:r>
                <a:rPr lang="en-US" sz="1796" dirty="0" err="1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lbs</a:t>
              </a:r>
              <a:r>
                <a:rPr lang="en-US" sz="1796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/A</a:t>
              </a:r>
            </a:p>
            <a:p>
              <a:pPr algn="ctr" defTabSz="912549">
                <a:defRPr/>
              </a:pPr>
              <a:r>
                <a:rPr lang="en-US" sz="1796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15 GPA</a:t>
              </a:r>
            </a:p>
            <a:p>
              <a:pPr algn="ctr" defTabSz="912549">
                <a:defRPr/>
              </a:pPr>
              <a:endParaRPr lang="en-US" sz="1796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492487" y="7027682"/>
              <a:ext cx="3568548" cy="2940007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>
              <a:spAutoFit/>
            </a:bodyPr>
            <a:lstStyle/>
            <a:p>
              <a:pPr algn="ctr" defTabSz="912549">
                <a:defRPr/>
              </a:pPr>
              <a:r>
                <a:rPr lang="en-US" sz="1796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0 DAT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502557" y="18317108"/>
              <a:ext cx="3558478" cy="2940007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>
              <a:spAutoFit/>
            </a:bodyPr>
            <a:lstStyle/>
            <a:p>
              <a:pPr algn="ctr" defTabSz="912549">
                <a:defRPr/>
              </a:pPr>
              <a:r>
                <a:rPr lang="en-US" sz="1796" dirty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rPr>
                <a:t>28 DAT</a:t>
              </a:r>
            </a:p>
          </p:txBody>
        </p:sp>
        <p:pic>
          <p:nvPicPr>
            <p:cNvPr id="16397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537726" y="14865269"/>
              <a:ext cx="11070229" cy="830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113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59316"/>
            <a:ext cx="6495080" cy="487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44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71" y="1164166"/>
            <a:ext cx="6803760" cy="510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2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167" y="1167254"/>
            <a:ext cx="6521979" cy="4891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16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071" y="1038132"/>
            <a:ext cx="6716713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31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924" y="1173868"/>
            <a:ext cx="6701455" cy="502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24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23637" y="0"/>
            <a:ext cx="10339388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6000" dirty="0" smtClean="0"/>
              <a:t>Prioritize</a:t>
            </a:r>
            <a:endParaRPr lang="en-US" sz="6000" dirty="0"/>
          </a:p>
        </p:txBody>
      </p:sp>
      <p:pic>
        <p:nvPicPr>
          <p:cNvPr id="3277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84" y="971699"/>
            <a:ext cx="9022748" cy="507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45295" y="5744882"/>
            <a:ext cx="90056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A. Kniss</a:t>
            </a:r>
          </a:p>
        </p:txBody>
      </p:sp>
    </p:spTree>
    <p:extLst>
      <p:ext uri="{BB962C8B-B14F-4D97-AF65-F5344CB8AC3E}">
        <p14:creationId xmlns:p14="http://schemas.microsoft.com/office/powerpoint/2010/main" val="297546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DCIM\100CANON\IMG_07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97219"/>
            <a:ext cx="914493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524000" y="470458"/>
            <a:ext cx="1905000" cy="5110397"/>
            <a:chOff x="76200" y="76200"/>
            <a:chExt cx="1905000" cy="4800600"/>
          </a:xfrm>
        </p:grpSpPr>
        <p:sp>
          <p:nvSpPr>
            <p:cNvPr id="4" name="Rounded Rectangle 3"/>
            <p:cNvSpPr/>
            <p:nvPr/>
          </p:nvSpPr>
          <p:spPr>
            <a:xfrm>
              <a:off x="76200" y="76200"/>
              <a:ext cx="1905000" cy="480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200" y="152389"/>
              <a:ext cx="1905000" cy="4568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BURNDOWN: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Durango (36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oz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+ Valor (2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oz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+ Prowl H</a:t>
              </a:r>
              <a:r>
                <a:rPr lang="en-US" sz="1400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 (1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</a:p>
            <a:p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POST: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Durango (48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oz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POST:</a:t>
              </a:r>
            </a:p>
            <a:p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Flextar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GT (44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oz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+ Durango (16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oz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POST: 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Cobra (12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oz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+ Resource (5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oz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Interrow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Cultivation</a:t>
              </a:r>
            </a:p>
            <a:p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POST: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Ultra Blazer (1.5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Herbicide Cost: $94/a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24000" y="5800179"/>
            <a:ext cx="1219200" cy="534880"/>
            <a:chOff x="0" y="6553200"/>
            <a:chExt cx="1219200" cy="307777"/>
          </a:xfrm>
        </p:grpSpPr>
        <p:sp>
          <p:nvSpPr>
            <p:cNvPr id="7" name="Rounded Rectangle 6"/>
            <p:cNvSpPr/>
            <p:nvPr/>
          </p:nvSpPr>
          <p:spPr>
            <a:xfrm>
              <a:off x="0" y="6553200"/>
              <a:ext cx="1219200" cy="30410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0" y="6553200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Photo: 8/5/12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537789" y="34369"/>
            <a:ext cx="701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Waterhemp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9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61" y="933258"/>
            <a:ext cx="6777925" cy="592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idx="4294967295"/>
          </p:nvPr>
        </p:nvSpPr>
        <p:spPr>
          <a:xfrm>
            <a:off x="471054" y="0"/>
            <a:ext cx="10049163" cy="8334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6000" dirty="0" smtClean="0"/>
              <a:t>Prioritize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7269727" y="933258"/>
            <a:ext cx="2095059" cy="52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397" dirty="0"/>
              <a:t>Photo: Phil Stahlman (KSU)</a:t>
            </a:r>
          </a:p>
        </p:txBody>
      </p:sp>
    </p:spTree>
    <p:extLst>
      <p:ext uri="{BB962C8B-B14F-4D97-AF65-F5344CB8AC3E}">
        <p14:creationId xmlns:p14="http://schemas.microsoft.com/office/powerpoint/2010/main" val="191605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2" y="0"/>
            <a:ext cx="92382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96694" y="5032672"/>
            <a:ext cx="1901031" cy="737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397" dirty="0" err="1"/>
              <a:t>Norsworthy</a:t>
            </a:r>
            <a:r>
              <a:rPr lang="en-US" sz="1397" dirty="0"/>
              <a:t> et al. (2014) Weed Sci. 62:237-249</a:t>
            </a:r>
          </a:p>
        </p:txBody>
      </p:sp>
    </p:spTree>
    <p:extLst>
      <p:ext uri="{BB962C8B-B14F-4D97-AF65-F5344CB8AC3E}">
        <p14:creationId xmlns:p14="http://schemas.microsoft.com/office/powerpoint/2010/main" val="136638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87" y="-7472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Palmer amaranth adaptation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576" y="5303520"/>
            <a:ext cx="2344424" cy="1554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48" y="1340425"/>
            <a:ext cx="4114800" cy="5486400"/>
          </a:xfrm>
          <a:prstGeom prst="rect">
            <a:avLst/>
          </a:prstGeom>
        </p:spPr>
      </p:pic>
      <p:pic>
        <p:nvPicPr>
          <p:cNvPr id="4098" name="18DC6687-4DC2-41FB-A161-F1838DBF5007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645" y="1340425"/>
            <a:ext cx="41148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3084" y="3337701"/>
            <a:ext cx="2346372" cy="1759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0" y="5276645"/>
            <a:ext cx="3706340" cy="15501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55839" y="1340425"/>
            <a:ext cx="411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Transplanted: June </a:t>
            </a:r>
            <a:r>
              <a:rPr lang="en-US" b="1" dirty="0"/>
              <a:t>01</a:t>
            </a:r>
          </a:p>
          <a:p>
            <a:pPr algn="ctr"/>
            <a:r>
              <a:rPr lang="en-US" b="1" dirty="0" smtClean="0"/>
              <a:t>Picture: July </a:t>
            </a:r>
            <a:r>
              <a:rPr lang="en-US" b="1" dirty="0"/>
              <a:t>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6237" y="1307574"/>
            <a:ext cx="411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Transplanted: July </a:t>
            </a:r>
            <a:r>
              <a:rPr lang="en-US" b="1" dirty="0"/>
              <a:t>01</a:t>
            </a:r>
          </a:p>
          <a:p>
            <a:pPr algn="ctr"/>
            <a:r>
              <a:rPr lang="en-US" b="1" dirty="0" smtClean="0"/>
              <a:t>Picture: August 02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54662" y="6390709"/>
            <a:ext cx="1198525" cy="40011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FALLOW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806238" y="6390709"/>
            <a:ext cx="952293" cy="40011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SOY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46599" y="6390709"/>
            <a:ext cx="1024040" cy="40011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CORN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591040" y="6344384"/>
            <a:ext cx="1198525" cy="40011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FALLOW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030061" y="3905442"/>
            <a:ext cx="952293" cy="40011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SOY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070422" y="3905442"/>
            <a:ext cx="1024040" cy="40011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CORN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404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5347348"/>
            <a:ext cx="5547871" cy="60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667" dirty="0">
                <a:solidFill>
                  <a:srgbClr val="000000"/>
                </a:solidFill>
                <a:cs typeface="Arial" panose="020B0604020202020204" pitchFamily="34" charset="0"/>
              </a:rPr>
              <a:t>SCAL: Fall biomass (12/8/2015</a:t>
            </a:r>
            <a:r>
              <a:rPr lang="en-US" altLang="en-US" sz="1667" dirty="0" smtClean="0">
                <a:solidFill>
                  <a:srgbClr val="000000"/>
                </a:solidFill>
                <a:cs typeface="Arial" panose="020B0604020202020204" pitchFamily="34" charset="0"/>
              </a:rPr>
              <a:t>) </a:t>
            </a:r>
            <a:endParaRPr lang="en-US" altLang="en-US" sz="1667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1667" dirty="0" smtClean="0">
                <a:solidFill>
                  <a:srgbClr val="000000"/>
                </a:solidFill>
                <a:cs typeface="Arial" panose="020B0604020202020204" pitchFamily="34" charset="0"/>
              </a:rPr>
              <a:t>           Spring </a:t>
            </a:r>
            <a:r>
              <a:rPr lang="en-US" altLang="en-US" sz="1667" dirty="0">
                <a:solidFill>
                  <a:srgbClr val="000000"/>
                </a:solidFill>
                <a:cs typeface="Arial" panose="020B0604020202020204" pitchFamily="34" charset="0"/>
              </a:rPr>
              <a:t>biomass (04/14/2016</a:t>
            </a:r>
            <a:r>
              <a:rPr lang="en-US" altLang="en-US" sz="1667" dirty="0" smtClean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  <a:endParaRPr lang="es-CO" altLang="en-US" sz="1667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21985" y="-69969"/>
            <a:ext cx="11012840" cy="102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248" tIns="45624" rIns="91248" bIns="45624" anchor="ctr"/>
          <a:lstStyle/>
          <a:p>
            <a:pPr algn="ctr" defTabSz="912516">
              <a:defRPr/>
            </a:pPr>
            <a:r>
              <a:rPr lang="en-US" sz="3593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Cover Crop Biomass </a:t>
            </a:r>
            <a:r>
              <a:rPr lang="en-US" sz="3593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Planting </a:t>
            </a:r>
            <a:r>
              <a:rPr lang="en-US" sz="3593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</a:t>
            </a:r>
            <a:r>
              <a:rPr lang="en-US" sz="3593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ate</a:t>
            </a:r>
            <a:endParaRPr lang="en-US" sz="3593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536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1445"/>
            <a:ext cx="5831076" cy="34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405" y="1551136"/>
            <a:ext cx="5901090" cy="385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285116" y="5335395"/>
            <a:ext cx="5547871" cy="60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667" dirty="0" smtClean="0">
                <a:solidFill>
                  <a:srgbClr val="000000"/>
                </a:solidFill>
                <a:cs typeface="Arial" panose="020B0604020202020204" pitchFamily="34" charset="0"/>
              </a:rPr>
              <a:t>Fall </a:t>
            </a:r>
            <a:r>
              <a:rPr lang="en-US" altLang="en-US" sz="1667" dirty="0">
                <a:solidFill>
                  <a:srgbClr val="000000"/>
                </a:solidFill>
                <a:cs typeface="Arial" panose="020B0604020202020204" pitchFamily="34" charset="0"/>
              </a:rPr>
              <a:t>biomass (11/15/2016</a:t>
            </a:r>
            <a:r>
              <a:rPr lang="en-US" altLang="en-US" sz="1667" dirty="0" smtClean="0">
                <a:solidFill>
                  <a:srgbClr val="000000"/>
                </a:solidFill>
                <a:cs typeface="Arial" panose="020B0604020202020204" pitchFamily="34" charset="0"/>
              </a:rPr>
              <a:t>) </a:t>
            </a:r>
            <a:endParaRPr lang="en-US" altLang="en-US" sz="1667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1667" dirty="0">
                <a:solidFill>
                  <a:srgbClr val="000000"/>
                </a:solidFill>
                <a:cs typeface="Arial" panose="020B0604020202020204" pitchFamily="34" charset="0"/>
              </a:rPr>
              <a:t>Spring biomass (04/11/2017</a:t>
            </a:r>
            <a:r>
              <a:rPr lang="en-US" altLang="en-US" sz="1667" dirty="0" smtClean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  <a:endParaRPr lang="es-CO" altLang="en-US" sz="1667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29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3" y="984766"/>
            <a:ext cx="10003499" cy="49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6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CE1CB2-FF2B-4BF7-8599-EF35208F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2C669-5891-456A-B76E-CA1B6064C0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394895-D655-4D6A-BED4-DCB995513F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614" y="1626898"/>
            <a:ext cx="10212629" cy="415870"/>
          </a:xfrm>
        </p:spPr>
        <p:txBody>
          <a:bodyPr/>
          <a:lstStyle/>
          <a:p>
            <a:r>
              <a:rPr lang="en-US" sz="2426" dirty="0"/>
              <a:t>Cover Crop Biomass – Havelock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52681-FEB6-464F-A77B-3030F7437E80}"/>
              </a:ext>
            </a:extLst>
          </p:cNvPr>
          <p:cNvSpPr txBox="1"/>
          <p:nvPr/>
        </p:nvSpPr>
        <p:spPr>
          <a:xfrm>
            <a:off x="689694" y="2366222"/>
            <a:ext cx="3049711" cy="2443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8" b="1" dirty="0"/>
              <a:t>Discussion Points:</a:t>
            </a:r>
          </a:p>
          <a:p>
            <a:endParaRPr lang="en-US" sz="1698" dirty="0"/>
          </a:p>
          <a:p>
            <a:pPr marL="277246" indent="-277246">
              <a:buFont typeface="Arial" panose="020B0604020202020204" pitchFamily="34" charset="0"/>
              <a:buChar char="•"/>
            </a:pPr>
            <a:r>
              <a:rPr lang="en-US" sz="1698" dirty="0"/>
              <a:t>Around 3,500 </a:t>
            </a:r>
            <a:r>
              <a:rPr lang="en-US" sz="1698" dirty="0" err="1"/>
              <a:t>lbs</a:t>
            </a:r>
            <a:r>
              <a:rPr lang="en-US" sz="1698" dirty="0"/>
              <a:t>/ac of cover crop biomass required to suppress weeds</a:t>
            </a:r>
          </a:p>
          <a:p>
            <a:endParaRPr lang="en-US" sz="1698" dirty="0"/>
          </a:p>
          <a:p>
            <a:pPr marL="277246" indent="-277246">
              <a:buFont typeface="Arial" panose="020B0604020202020204" pitchFamily="34" charset="0"/>
              <a:buChar char="•"/>
            </a:pPr>
            <a:r>
              <a:rPr lang="en-US" sz="1698" dirty="0"/>
              <a:t>Unusually cool and dry spring in Nebraska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58" y="1536086"/>
            <a:ext cx="6536775" cy="43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2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CE1CB2-FF2B-4BF7-8599-EF35208F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70" y="240666"/>
            <a:ext cx="10211912" cy="646908"/>
          </a:xfrm>
        </p:spPr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2C669-5891-456A-B76E-CA1B6064C0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394895-D655-4D6A-BED4-DCB995513F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507" y="954994"/>
            <a:ext cx="10211912" cy="415870"/>
          </a:xfrm>
        </p:spPr>
        <p:txBody>
          <a:bodyPr/>
          <a:lstStyle/>
          <a:p>
            <a:r>
              <a:rPr lang="en-US" sz="2426" dirty="0"/>
              <a:t>Cover Crop Biomass – Havelock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5ED8175-C8EE-4BF7-BB4C-C2EA8825CFC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087476" y="2270025"/>
          <a:ext cx="6536883" cy="4347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FC23575-58B4-4DB2-A3D8-98C5175563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78424" y="2638130"/>
            <a:ext cx="4097901" cy="28439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769A7-9966-4E1F-92E7-07BCDABCA6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86547" y="2638130"/>
            <a:ext cx="4097901" cy="28439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E5188E-8E63-4902-B158-C93B0A35EF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7453" y="2639383"/>
            <a:ext cx="4097901" cy="2841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DBABE-4EE2-43FA-A152-EF00EAAC87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38726" y="2638129"/>
            <a:ext cx="4097901" cy="2843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11F977-9F47-43E0-B828-F1B80D761A2A}"/>
              </a:ext>
            </a:extLst>
          </p:cNvPr>
          <p:cNvSpPr txBox="1"/>
          <p:nvPr/>
        </p:nvSpPr>
        <p:spPr>
          <a:xfrm>
            <a:off x="815683" y="1438285"/>
            <a:ext cx="1709687" cy="76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55" b="1" dirty="0"/>
              <a:t>Planted 9/8/17</a:t>
            </a:r>
          </a:p>
          <a:p>
            <a:pPr algn="ctr"/>
            <a:r>
              <a:rPr lang="en-US" sz="1455" b="1" dirty="0"/>
              <a:t>~ 19 Inches Growth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B14D2B-6C20-4E02-AB88-D7FCF6665143}"/>
              </a:ext>
            </a:extLst>
          </p:cNvPr>
          <p:cNvSpPr txBox="1"/>
          <p:nvPr/>
        </p:nvSpPr>
        <p:spPr>
          <a:xfrm>
            <a:off x="3680654" y="1435736"/>
            <a:ext cx="1709687" cy="76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55" b="1" dirty="0"/>
              <a:t>Planted 9/22/17</a:t>
            </a:r>
          </a:p>
          <a:p>
            <a:pPr algn="ctr"/>
            <a:r>
              <a:rPr lang="en-US" sz="1455" b="1" dirty="0"/>
              <a:t>~ 14 Inches Growth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81D0F-B220-49D6-9735-8B61118A184F}"/>
              </a:ext>
            </a:extLst>
          </p:cNvPr>
          <p:cNvSpPr txBox="1"/>
          <p:nvPr/>
        </p:nvSpPr>
        <p:spPr>
          <a:xfrm>
            <a:off x="6501074" y="1435736"/>
            <a:ext cx="1709687" cy="76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55" b="1" dirty="0"/>
              <a:t>Planted 10/9/17</a:t>
            </a:r>
          </a:p>
          <a:p>
            <a:pPr algn="ctr"/>
            <a:r>
              <a:rPr lang="en-US" sz="1455" b="1" dirty="0"/>
              <a:t>~ 8 Inches Growth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9EC27F-1B1F-4EC0-845D-504868083577}"/>
              </a:ext>
            </a:extLst>
          </p:cNvPr>
          <p:cNvSpPr txBox="1"/>
          <p:nvPr/>
        </p:nvSpPr>
        <p:spPr>
          <a:xfrm>
            <a:off x="9432833" y="1435736"/>
            <a:ext cx="1709687" cy="76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55" b="1" dirty="0"/>
              <a:t>Planted 10/20/17</a:t>
            </a:r>
          </a:p>
          <a:p>
            <a:pPr algn="ctr"/>
            <a:r>
              <a:rPr lang="en-US" sz="1455" b="1" dirty="0"/>
              <a:t>~ 5 Inches Growth</a:t>
            </a:r>
          </a:p>
        </p:txBody>
      </p:sp>
    </p:spTree>
    <p:extLst>
      <p:ext uri="{BB962C8B-B14F-4D97-AF65-F5344CB8AC3E}">
        <p14:creationId xmlns:p14="http://schemas.microsoft.com/office/powerpoint/2010/main" val="16165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35001" y="867834"/>
            <a:ext cx="11012840" cy="102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248" tIns="45624" rIns="91248" bIns="45624" anchor="ctr"/>
          <a:lstStyle/>
          <a:p>
            <a:pPr algn="ctr" defTabSz="912516">
              <a:defRPr/>
            </a:pPr>
            <a:r>
              <a:rPr lang="en-US" sz="3593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Cover Crop Biomass as affected by planting date</a:t>
            </a:r>
          </a:p>
        </p:txBody>
      </p:sp>
      <p:pic>
        <p:nvPicPr>
          <p:cNvPr id="19459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76" y="3984625"/>
            <a:ext cx="2351264" cy="176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768" y="3983744"/>
            <a:ext cx="2435490" cy="182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2" y="1692893"/>
            <a:ext cx="205140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86" y="1692893"/>
            <a:ext cx="5577857" cy="307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94" y="1692893"/>
            <a:ext cx="2338917" cy="218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46792" y="3748706"/>
            <a:ext cx="699230" cy="3686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sz="1796" dirty="0">
                <a:solidFill>
                  <a:prstClr val="black"/>
                </a:solidFill>
                <a:latin typeface="Calibri" panose="020F0502020204030204"/>
              </a:rPr>
              <a:t>2-Oct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9112" y="3748706"/>
            <a:ext cx="816249" cy="3686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6466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s-CO" sz="1796" dirty="0"/>
              <a:t>21-Oct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54235" y="4392038"/>
            <a:ext cx="699230" cy="3686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sz="1796" dirty="0">
                <a:solidFill>
                  <a:prstClr val="black"/>
                </a:solidFill>
                <a:latin typeface="Calibri" panose="020F0502020204030204"/>
              </a:rPr>
              <a:t>2-Oct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3921" y="4395747"/>
            <a:ext cx="816249" cy="3686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6466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s-CO" sz="1796" dirty="0"/>
              <a:t>21-Oct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8666" y="5753592"/>
            <a:ext cx="1286933" cy="36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796" dirty="0">
                <a:solidFill>
                  <a:prstClr val="black"/>
                </a:solidFill>
                <a:latin typeface="Calibri" panose="020F0502020204030204"/>
              </a:rPr>
              <a:t>12/8/2015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14733" y="4786168"/>
            <a:ext cx="1430114" cy="36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796" dirty="0">
                <a:solidFill>
                  <a:prstClr val="black"/>
                </a:solidFill>
                <a:latin typeface="Calibri" panose="020F0502020204030204"/>
              </a:rPr>
              <a:t>04/14/2016</a:t>
            </a:r>
          </a:p>
        </p:txBody>
      </p:sp>
    </p:spTree>
    <p:extLst>
      <p:ext uri="{BB962C8B-B14F-4D97-AF65-F5344CB8AC3E}">
        <p14:creationId xmlns:p14="http://schemas.microsoft.com/office/powerpoint/2010/main" val="158572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76127" y="1696674"/>
            <a:ext cx="4908675" cy="36815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1554" y="1699888"/>
            <a:ext cx="4934394" cy="3700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0023" y="5342965"/>
            <a:ext cx="161666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September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6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2727" y="1637029"/>
            <a:ext cx="5061816" cy="3796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873" y="1643129"/>
            <a:ext cx="5054845" cy="3791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0023" y="5342965"/>
            <a:ext cx="119776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October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4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042" y="1227666"/>
            <a:ext cx="10339917" cy="4529667"/>
          </a:xfrm>
        </p:spPr>
        <p:txBody>
          <a:bodyPr/>
          <a:lstStyle/>
          <a:p>
            <a:pPr algn="l">
              <a:defRPr/>
            </a:pPr>
            <a:r>
              <a:rPr lang="en-US" sz="3333" b="1" dirty="0">
                <a:latin typeface="Arial" panose="020B0604020202020204" pitchFamily="34" charset="0"/>
                <a:cs typeface="Arial" panose="020B0604020202020204" pitchFamily="34" charset="0"/>
              </a:rPr>
              <a:t>Cover Crop Survey Results</a:t>
            </a: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>- 82 participants (72 doing cover crops – 87%) </a:t>
            </a:r>
            <a:b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>- Total acres farmed/managed: 369,005</a:t>
            </a:r>
            <a:b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>- Acres planted to cover crops: 59,892</a:t>
            </a:r>
            <a:b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>- 32% area planted with cover crops  (2.5-100%) </a:t>
            </a:r>
            <a:b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7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52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667" y="1460500"/>
            <a:ext cx="3556000" cy="335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21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74034" y="1626707"/>
            <a:ext cx="5392270" cy="40442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70169" y="1626707"/>
            <a:ext cx="5392272" cy="4044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0023" y="5342965"/>
            <a:ext cx="156966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November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6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57" y="968188"/>
            <a:ext cx="8546372" cy="58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5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59" y="718048"/>
            <a:ext cx="8979083" cy="53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94" y="1090025"/>
            <a:ext cx="8895412" cy="53467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911" y="365127"/>
            <a:ext cx="2780127" cy="11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68" y="686874"/>
            <a:ext cx="8935865" cy="537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4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35421"/>
            <a:ext cx="9127606" cy="48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3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72" y="868641"/>
            <a:ext cx="8910057" cy="535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2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51" y="99168"/>
            <a:ext cx="8963804" cy="68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6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981200" y="1292226"/>
            <a:ext cx="4040188" cy="639762"/>
          </a:xfrm>
        </p:spPr>
        <p:txBody>
          <a:bodyPr>
            <a:normAutofit/>
          </a:bodyPr>
          <a:lstStyle/>
          <a:p>
            <a:r>
              <a:rPr lang="en-US" sz="1600" dirty="0"/>
              <a:t>Palmer amaranth biomass and density prior to cover crop termination, May 18, 2015.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169025" y="1292226"/>
            <a:ext cx="4041775" cy="639762"/>
          </a:xfrm>
        </p:spPr>
        <p:txBody>
          <a:bodyPr>
            <a:noAutofit/>
          </a:bodyPr>
          <a:lstStyle/>
          <a:p>
            <a:r>
              <a:rPr lang="en-US" sz="1600" dirty="0"/>
              <a:t>Aboveground cover crop biomass at termination, May 18, 2015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67101" y="34197"/>
            <a:ext cx="7086825" cy="535151"/>
          </a:xfrm>
        </p:spPr>
        <p:txBody>
          <a:bodyPr/>
          <a:lstStyle/>
          <a:p>
            <a:r>
              <a:rPr lang="en-US" sz="3200" b="1" dirty="0"/>
              <a:t>Cover crop impacts on Palmer amaranth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1" y="5300810"/>
            <a:ext cx="4065637" cy="344340"/>
          </a:xfrm>
          <a:prstGeom prst="rect">
            <a:avLst/>
          </a:prstGeom>
        </p:spPr>
      </p:pic>
      <p:graphicFrame>
        <p:nvGraphicFramePr>
          <p:cNvPr id="10" name="Content Placeholder 5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1613183" y="2124076"/>
          <a:ext cx="4398680" cy="3091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SPW 12.0 Graph" r:id="rId4" imgW="6153126" imgH="4324378" progId="">
                  <p:embed/>
                </p:oleObj>
              </mc:Choice>
              <mc:Fallback>
                <p:oleObj name="SPW 12.0 Graph" r:id="rId4" imgW="6153126" imgH="4324378" progId="">
                  <p:embed/>
                  <p:pic>
                    <p:nvPicPr>
                      <p:cNvPr id="10" name="Content Placeholder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3183" y="2124076"/>
                        <a:ext cx="4398680" cy="30913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Content Placeholder 4"/>
          <p:cNvGraphicFramePr>
            <a:graphicFrameLocks noGrp="1" noChangeAspect="1"/>
          </p:cNvGraphicFramePr>
          <p:nvPr>
            <p:ph sz="quarter" idx="4"/>
            <p:extLst/>
          </p:nvPr>
        </p:nvGraphicFramePr>
        <p:xfrm>
          <a:off x="6169025" y="2124077"/>
          <a:ext cx="4244017" cy="310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SPW 12.0 Graph" r:id="rId6" imgW="5905452" imgH="4324378" progId="">
                  <p:embed/>
                </p:oleObj>
              </mc:Choice>
              <mc:Fallback>
                <p:oleObj name="SPW 12.0 Graph" r:id="rId6" imgW="5905452" imgH="4324378" progId="">
                  <p:embed/>
                  <p:pic>
                    <p:nvPicPr>
                      <p:cNvPr id="12" name="Content Placeholder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25" y="2124077"/>
                        <a:ext cx="4244017" cy="31077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95145" y="5326132"/>
            <a:ext cx="25014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1000 g/m</a:t>
            </a:r>
            <a:r>
              <a:rPr lang="en-US" b="1" baseline="30000" dirty="0"/>
              <a:t>2</a:t>
            </a:r>
            <a:r>
              <a:rPr lang="en-US" b="1" dirty="0"/>
              <a:t> = 4.46 ton/ac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5052109" y="875019"/>
            <a:ext cx="550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Chelsea McCall, 2017, MS research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66ABD-F4D4-4B57-BA06-386D6724D956}"/>
              </a:ext>
            </a:extLst>
          </p:cNvPr>
          <p:cNvSpPr txBox="1"/>
          <p:nvPr/>
        </p:nvSpPr>
        <p:spPr>
          <a:xfrm>
            <a:off x="6895145" y="6507554"/>
            <a:ext cx="5296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/>
              <a:t>Slide courtesy: Dr. Anita Dille KSU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7167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73891" y="105085"/>
            <a:ext cx="9144000" cy="527447"/>
          </a:xfrm>
        </p:spPr>
        <p:txBody>
          <a:bodyPr>
            <a:normAutofit fontScale="90000"/>
          </a:bodyPr>
          <a:lstStyle/>
          <a:p>
            <a:r>
              <a:rPr lang="en-US" altLang="en-US" sz="3300" dirty="0">
                <a:latin typeface="Lucida Sans" panose="020B0602030504020204" pitchFamily="34" charset="0"/>
                <a:cs typeface="Lucida Sans" panose="020B0602030504020204" pitchFamily="34" charset="0"/>
              </a:rPr>
              <a:t>Results</a:t>
            </a:r>
          </a:p>
        </p:txBody>
      </p:sp>
      <p:graphicFrame>
        <p:nvGraphicFramePr>
          <p:cNvPr id="43011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16246"/>
              </p:ext>
            </p:extLst>
          </p:nvPr>
        </p:nvGraphicFramePr>
        <p:xfrm>
          <a:off x="1156432" y="1914624"/>
          <a:ext cx="5153025" cy="3799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SPW 12.0 Graph" r:id="rId4" imgW="5981748" imgH="4409975" progId="">
                  <p:embed/>
                </p:oleObj>
              </mc:Choice>
              <mc:Fallback>
                <p:oleObj name="SPW 12.0 Graph" r:id="rId4" imgW="5981748" imgH="4409975" progId="">
                  <p:embed/>
                  <p:pic>
                    <p:nvPicPr>
                      <p:cNvPr id="43011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6432" y="1914624"/>
                        <a:ext cx="5153025" cy="3799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175357" y="5710336"/>
            <a:ext cx="626269" cy="0"/>
          </a:xfrm>
          <a:prstGeom prst="line">
            <a:avLst/>
          </a:prstGeom>
          <a:ln w="3492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12291" y="5648425"/>
            <a:ext cx="110728" cy="1083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3014" name="TextBox 18"/>
          <p:cNvSpPr txBox="1">
            <a:spLocks noChangeArrowheads="1"/>
          </p:cNvSpPr>
          <p:nvPr/>
        </p:nvSpPr>
        <p:spPr bwMode="auto">
          <a:xfrm>
            <a:off x="757572" y="5536504"/>
            <a:ext cx="1112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No cover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975582" y="5707956"/>
            <a:ext cx="629841" cy="2381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55379" y="5648425"/>
            <a:ext cx="97631" cy="976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3017" name="TextBox 21"/>
          <p:cNvSpPr txBox="1">
            <a:spLocks noChangeArrowheads="1"/>
          </p:cNvSpPr>
          <p:nvPr/>
        </p:nvSpPr>
        <p:spPr bwMode="auto">
          <a:xfrm>
            <a:off x="2563749" y="5523408"/>
            <a:ext cx="11108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Wheat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706750" y="5741293"/>
            <a:ext cx="619125" cy="1191"/>
          </a:xfrm>
          <a:prstGeom prst="line">
            <a:avLst/>
          </a:prstGeom>
          <a:ln w="349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5-Point Star 23"/>
          <p:cNvSpPr/>
          <p:nvPr/>
        </p:nvSpPr>
        <p:spPr>
          <a:xfrm>
            <a:off x="3923443" y="5628183"/>
            <a:ext cx="185738" cy="1905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3020" name="TextBox 24"/>
          <p:cNvSpPr txBox="1">
            <a:spLocks noChangeArrowheads="1"/>
          </p:cNvSpPr>
          <p:nvPr/>
        </p:nvSpPr>
        <p:spPr bwMode="auto">
          <a:xfrm>
            <a:off x="4277060" y="5553173"/>
            <a:ext cx="11108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Oat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125975" y="5741292"/>
            <a:ext cx="733425" cy="0"/>
          </a:xfrm>
          <a:prstGeom prst="line">
            <a:avLst/>
          </a:prstGeom>
          <a:ln w="3492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5434346" y="5699621"/>
            <a:ext cx="155972" cy="104775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3023" name="TextBox 27"/>
          <p:cNvSpPr txBox="1">
            <a:spLocks noChangeArrowheads="1"/>
          </p:cNvSpPr>
          <p:nvPr/>
        </p:nvSpPr>
        <p:spPr bwMode="auto">
          <a:xfrm>
            <a:off x="5809393" y="5553173"/>
            <a:ext cx="1112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Mix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576157" y="5741292"/>
            <a:ext cx="683419" cy="0"/>
          </a:xfrm>
          <a:prstGeom prst="line">
            <a:avLst/>
          </a:prstGeom>
          <a:ln w="34925">
            <a:solidFill>
              <a:srgbClr val="00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ultiply 29"/>
          <p:cNvSpPr/>
          <p:nvPr/>
        </p:nvSpPr>
        <p:spPr>
          <a:xfrm>
            <a:off x="6778563" y="5581749"/>
            <a:ext cx="257175" cy="283369"/>
          </a:xfrm>
          <a:prstGeom prst="mathMultiply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3026" name="TextBox 30"/>
          <p:cNvSpPr txBox="1">
            <a:spLocks noChangeArrowheads="1"/>
          </p:cNvSpPr>
          <p:nvPr/>
        </p:nvSpPr>
        <p:spPr bwMode="auto">
          <a:xfrm>
            <a:off x="7194092" y="5553173"/>
            <a:ext cx="11108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Pea</a:t>
            </a:r>
          </a:p>
        </p:txBody>
      </p:sp>
      <p:sp>
        <p:nvSpPr>
          <p:cNvPr id="43027" name="TextBox 2"/>
          <p:cNvSpPr txBox="1">
            <a:spLocks noChangeArrowheads="1"/>
          </p:cNvSpPr>
          <p:nvPr/>
        </p:nvSpPr>
        <p:spPr bwMode="auto">
          <a:xfrm>
            <a:off x="989743" y="1911051"/>
            <a:ext cx="54864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100"/>
              <a:t>Season-long Palmer Amaranth Emergence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688640" y="3952973"/>
            <a:ext cx="4237434" cy="595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 rot="2400830">
            <a:off x="2839974" y="3638649"/>
            <a:ext cx="457200" cy="2214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32" name="Right Arrow 31"/>
          <p:cNvSpPr/>
          <p:nvPr/>
        </p:nvSpPr>
        <p:spPr>
          <a:xfrm rot="14238431">
            <a:off x="3979403" y="4111326"/>
            <a:ext cx="457200" cy="2214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975582" y="3287414"/>
            <a:ext cx="17311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50" dirty="0"/>
              <a:t>No Cover: 5/19/2015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208004" y="4441131"/>
            <a:ext cx="152497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50" dirty="0"/>
              <a:t>Wheat: </a:t>
            </a:r>
            <a:r>
              <a:rPr lang="en-US" altLang="en-US" sz="1350" dirty="0" smtClean="0"/>
              <a:t>6/12/2015</a:t>
            </a:r>
            <a:endParaRPr lang="en-US" altLang="en-US" sz="1350" dirty="0"/>
          </a:p>
          <a:p>
            <a:r>
              <a:rPr lang="en-US" altLang="en-US" sz="1350" dirty="0"/>
              <a:t>Oat: 6/9/2015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3558549" y="6458733"/>
            <a:ext cx="550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Chelsea McCall, 2017, MS research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113" y="17417"/>
            <a:ext cx="4663440" cy="42385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066ABD-F4D4-4B57-BA06-386D6724D956}"/>
              </a:ext>
            </a:extLst>
          </p:cNvPr>
          <p:cNvSpPr txBox="1"/>
          <p:nvPr/>
        </p:nvSpPr>
        <p:spPr>
          <a:xfrm>
            <a:off x="6895145" y="6507554"/>
            <a:ext cx="5296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/>
              <a:t>Slide courtesy: Dr. Anita Dille KSU</a:t>
            </a:r>
            <a:endParaRPr lang="en-US" sz="1600" i="1" dirty="0"/>
          </a:p>
        </p:txBody>
      </p:sp>
      <p:sp>
        <p:nvSpPr>
          <p:cNvPr id="31" name="TextBox 30"/>
          <p:cNvSpPr txBox="1"/>
          <p:nvPr/>
        </p:nvSpPr>
        <p:spPr>
          <a:xfrm flipH="1">
            <a:off x="8032675" y="4260899"/>
            <a:ext cx="2223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Soybeans were planted on 06/10/2015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938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 animBg="1"/>
      <p:bldP spid="10" grpId="0"/>
      <p:bldP spid="11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3833" y="1682750"/>
          <a:ext cx="5482166" cy="3434928"/>
        </p:xfrm>
        <a:graphic>
          <a:graphicData uri="http://schemas.openxmlformats.org/drawingml/2006/table">
            <a:tbl>
              <a:tblPr/>
              <a:tblGrid>
                <a:gridCol w="4720166">
                  <a:extLst>
                    <a:ext uri="{9D8B030D-6E8A-4147-A177-3AD203B41FA5}">
                      <a16:colId xmlns:a16="http://schemas.microsoft.com/office/drawing/2014/main" val="162084212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68635183"/>
                    </a:ext>
                  </a:extLst>
                </a:gridCol>
              </a:tblGrid>
              <a:tr h="427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Improved Weed Control</a:t>
                      </a:r>
                    </a:p>
                  </a:txBody>
                  <a:tcPr marL="2646" marR="2646" marT="26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2646" marR="2646" marT="26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44927"/>
                  </a:ext>
                </a:extLst>
              </a:tr>
              <a:tr h="427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Yes</a:t>
                      </a:r>
                    </a:p>
                  </a:txBody>
                  <a:tcPr marL="2646" marR="2646" marT="26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2646" marR="2646" marT="26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703644"/>
                  </a:ext>
                </a:extLst>
              </a:tr>
              <a:tr h="427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No</a:t>
                      </a:r>
                    </a:p>
                  </a:txBody>
                  <a:tcPr marL="2646" marR="2646" marT="26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46" marR="2646" marT="26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54097"/>
                  </a:ext>
                </a:extLst>
              </a:tr>
              <a:tr h="427757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836140"/>
                  </a:ext>
                </a:extLst>
              </a:tr>
              <a:tr h="427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2646" marR="2646" marT="26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2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46" marR="2646" marT="26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508760"/>
                  </a:ext>
                </a:extLst>
              </a:tr>
              <a:tr h="427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Winter Annual </a:t>
                      </a:r>
                    </a:p>
                  </a:txBody>
                  <a:tcPr marL="2646" marR="2646" marT="26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2646" marR="2646" marT="26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014457"/>
                  </a:ext>
                </a:extLst>
              </a:tr>
              <a:tr h="427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Early-Season Summer Annual</a:t>
                      </a:r>
                    </a:p>
                  </a:txBody>
                  <a:tcPr marL="2646" marR="2646" marT="26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2646" marR="2646" marT="26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588865"/>
                  </a:ext>
                </a:extLst>
              </a:tr>
              <a:tr h="427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Late-Season Summer Annual</a:t>
                      </a:r>
                    </a:p>
                  </a:txBody>
                  <a:tcPr marL="2646" marR="2646" marT="26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2646" marR="2646" marT="26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055725"/>
                  </a:ext>
                </a:extLst>
              </a:tr>
            </a:tbl>
          </a:graphicData>
        </a:graphic>
      </p:graphicFrame>
      <p:pic>
        <p:nvPicPr>
          <p:cNvPr id="5942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12" y="994834"/>
            <a:ext cx="5588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>
            <a:stCxn id="59426" idx="2"/>
          </p:cNvCxnSpPr>
          <p:nvPr/>
        </p:nvCxnSpPr>
        <p:spPr>
          <a:xfrm>
            <a:off x="9385212" y="994834"/>
            <a:ext cx="0" cy="4191000"/>
          </a:xfrm>
          <a:prstGeom prst="line">
            <a:avLst/>
          </a:prstGeom>
          <a:ln w="254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86833" y="3217333"/>
            <a:ext cx="5736167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500"/>
          </a:p>
        </p:txBody>
      </p:sp>
    </p:spTree>
    <p:extLst>
      <p:ext uri="{BB962C8B-B14F-4D97-AF65-F5344CB8AC3E}">
        <p14:creationId xmlns:p14="http://schemas.microsoft.com/office/powerpoint/2010/main" val="1045263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1143000"/>
            <a:ext cx="11684000" cy="351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67" y="4857750"/>
            <a:ext cx="2667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7750"/>
            <a:ext cx="2667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34" y="4857750"/>
            <a:ext cx="2667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55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Weed Management Systems Approach Study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95284" y="2281238"/>
            <a:ext cx="3200400" cy="240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5024" y="2281238"/>
            <a:ext cx="32004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00566" y="2281238"/>
            <a:ext cx="3200400" cy="240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6108" y="2281238"/>
            <a:ext cx="3200400" cy="2400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650" y="2281238"/>
            <a:ext cx="3200400" cy="24003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171950" y="2460625"/>
            <a:ext cx="619764" cy="6810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771774" y="2460625"/>
            <a:ext cx="1400176" cy="76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45535" y="2536825"/>
            <a:ext cx="326239" cy="3751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68087" y="2185194"/>
            <a:ext cx="742368" cy="7267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464897" y="2156873"/>
            <a:ext cx="1164341" cy="605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944946" y="2217383"/>
            <a:ext cx="510412" cy="8385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52255" y="2284667"/>
            <a:ext cx="594203" cy="555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4530" y="2284667"/>
            <a:ext cx="14477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7355696" y="2284667"/>
            <a:ext cx="348834" cy="5164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462702" y="2284667"/>
            <a:ext cx="729298" cy="6272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274157" y="2284667"/>
            <a:ext cx="1188545" cy="578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9746459" y="2284667"/>
            <a:ext cx="527698" cy="856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48574" y="6301971"/>
            <a:ext cx="4123376" cy="454429"/>
          </a:xfrm>
          <a:prstGeom prst="rect">
            <a:avLst/>
          </a:prstGeom>
        </p:spPr>
        <p:txBody>
          <a:bodyPr/>
          <a:lstStyle>
            <a:lvl1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2pPr>
            <a:lvl3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3pPr>
            <a:lvl4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4pPr>
            <a:lvl5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5pPr>
            <a:lvl6pPr marL="2014332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6pPr>
            <a:lvl7pPr marL="4028664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7pPr>
            <a:lvl8pPr marL="6042995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8pPr>
            <a:lvl9pPr marL="8057327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en-US" sz="18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North Platte, NE (August 22, 2017)</a:t>
            </a:r>
            <a:endParaRPr lang="en-US" sz="18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455073" y="5104996"/>
            <a:ext cx="2400301" cy="454429"/>
          </a:xfrm>
          <a:prstGeom prst="rect">
            <a:avLst/>
          </a:prstGeom>
        </p:spPr>
        <p:txBody>
          <a:bodyPr/>
          <a:lstStyle>
            <a:lvl1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2pPr>
            <a:lvl3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3pPr>
            <a:lvl4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4pPr>
            <a:lvl5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5pPr>
            <a:lvl6pPr marL="2014332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6pPr>
            <a:lvl7pPr marL="4028664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7pPr>
            <a:lvl8pPr marL="6042995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8pPr>
            <a:lvl9pPr marL="8057327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4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CC Late-Terminated</a:t>
            </a:r>
            <a:endParaRPr lang="en-US" sz="14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900616" y="5104996"/>
            <a:ext cx="2400301" cy="454429"/>
          </a:xfrm>
          <a:prstGeom prst="rect">
            <a:avLst/>
          </a:prstGeom>
        </p:spPr>
        <p:txBody>
          <a:bodyPr/>
          <a:lstStyle>
            <a:lvl1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2pPr>
            <a:lvl3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3pPr>
            <a:lvl4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4pPr>
            <a:lvl5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5pPr>
            <a:lvl6pPr marL="2014332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6pPr>
            <a:lvl7pPr marL="4028664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7pPr>
            <a:lvl8pPr marL="6042995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8pPr>
            <a:lvl9pPr marL="8057327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4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NO CC </a:t>
            </a:r>
          </a:p>
          <a:p>
            <a:pPr>
              <a:lnSpc>
                <a:spcPct val="150000"/>
              </a:lnSpc>
              <a:defRPr/>
            </a:pPr>
            <a:r>
              <a:rPr lang="en-US" sz="14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PRE fb POST</a:t>
            </a:r>
            <a:endParaRPr lang="en-US" sz="14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32151" y="5108719"/>
            <a:ext cx="2400301" cy="454429"/>
          </a:xfrm>
          <a:prstGeom prst="rect">
            <a:avLst/>
          </a:prstGeom>
        </p:spPr>
        <p:txBody>
          <a:bodyPr/>
          <a:lstStyle>
            <a:lvl1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2pPr>
            <a:lvl3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3pPr>
            <a:lvl4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4pPr>
            <a:lvl5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5pPr>
            <a:lvl6pPr marL="2014332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6pPr>
            <a:lvl7pPr marL="4028664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7pPr>
            <a:lvl8pPr marL="6042995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8pPr>
            <a:lvl9pPr marL="8057327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4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Untreated </a:t>
            </a:r>
          </a:p>
          <a:p>
            <a:pPr>
              <a:lnSpc>
                <a:spcPct val="150000"/>
              </a:lnSpc>
              <a:defRPr/>
            </a:pPr>
            <a:r>
              <a:rPr lang="en-US" sz="14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Weedy Control</a:t>
            </a:r>
            <a:endParaRPr lang="en-US" sz="14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7347749" y="5104996"/>
            <a:ext cx="2400301" cy="454429"/>
          </a:xfrm>
          <a:prstGeom prst="rect">
            <a:avLst/>
          </a:prstGeom>
        </p:spPr>
        <p:txBody>
          <a:bodyPr/>
          <a:lstStyle>
            <a:lvl1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2pPr>
            <a:lvl3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3pPr>
            <a:lvl4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4pPr>
            <a:lvl5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5pPr>
            <a:lvl6pPr marL="2014332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6pPr>
            <a:lvl7pPr marL="4028664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7pPr>
            <a:lvl8pPr marL="6042995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8pPr>
            <a:lvl9pPr marL="8057327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4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CC Early-Terminated</a:t>
            </a:r>
          </a:p>
          <a:p>
            <a:pPr>
              <a:lnSpc>
                <a:spcPct val="150000"/>
              </a:lnSpc>
              <a:defRPr/>
            </a:pPr>
            <a:r>
              <a:rPr lang="en-US" sz="14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PRE fb POST</a:t>
            </a:r>
            <a:endParaRPr lang="en-US" sz="14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9746458" y="5030638"/>
            <a:ext cx="2400301" cy="454429"/>
          </a:xfrm>
          <a:prstGeom prst="rect">
            <a:avLst/>
          </a:prstGeom>
        </p:spPr>
        <p:txBody>
          <a:bodyPr/>
          <a:lstStyle>
            <a:lvl1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2pPr>
            <a:lvl3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3pPr>
            <a:lvl4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4pPr>
            <a:lvl5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5pPr>
            <a:lvl6pPr marL="2014332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6pPr>
            <a:lvl7pPr marL="4028664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7pPr>
            <a:lvl8pPr marL="6042995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8pPr>
            <a:lvl9pPr marL="8057327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4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CC Late-Terminated</a:t>
            </a:r>
          </a:p>
          <a:p>
            <a:pPr>
              <a:lnSpc>
                <a:spcPct val="150000"/>
              </a:lnSpc>
              <a:defRPr/>
            </a:pPr>
            <a:r>
              <a:rPr lang="en-US" sz="14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PRE fb POST</a:t>
            </a:r>
            <a:endParaRPr lang="en-US" sz="14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6"/>
          <a:stretch/>
        </p:blipFill>
        <p:spPr bwMode="auto">
          <a:xfrm>
            <a:off x="9971249" y="5720558"/>
            <a:ext cx="2194560" cy="108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8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674" y="3522927"/>
            <a:ext cx="1257212" cy="244739"/>
          </a:xfrm>
        </p:spPr>
        <p:txBody>
          <a:bodyPr/>
          <a:lstStyle/>
          <a:p>
            <a:pPr>
              <a:defRPr/>
            </a:pPr>
            <a:r>
              <a:rPr lang="en-US" sz="1111" dirty="0"/>
              <a:t>April 22, 2017</a:t>
            </a:r>
          </a:p>
        </p:txBody>
      </p:sp>
      <p:pic>
        <p:nvPicPr>
          <p:cNvPr id="2048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7582" r="17500" b="30074"/>
          <a:stretch>
            <a:fillRect/>
          </a:stretch>
        </p:blipFill>
        <p:spPr bwMode="auto">
          <a:xfrm>
            <a:off x="7048500" y="1100667"/>
            <a:ext cx="2540000" cy="2441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54000" y="1227667"/>
            <a:ext cx="11011958" cy="4529667"/>
          </a:xfrm>
          <a:prstGeom prst="rect">
            <a:avLst/>
          </a:prstGeom>
        </p:spPr>
        <p:txBody>
          <a:bodyPr/>
          <a:lstStyle>
            <a:lvl1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2pPr>
            <a:lvl3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3pPr>
            <a:lvl4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4pPr>
            <a:lvl5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5pPr>
            <a:lvl6pPr marL="2014332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6pPr>
            <a:lvl7pPr marL="4028664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7pPr>
            <a:lvl8pPr marL="6042995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8pPr>
            <a:lvl9pPr marL="8057327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en-US" sz="2361" b="1" kern="0" dirty="0">
                <a:latin typeface="Arial" panose="020B0604020202020204" pitchFamily="34" charset="0"/>
                <a:cs typeface="Arial" panose="020B0604020202020204" pitchFamily="34" charset="0"/>
              </a:rPr>
              <a:t>Weed Management Systems Approach Study</a:t>
            </a:r>
            <a:r>
              <a:rPr lang="en-US" sz="2361" kern="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361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61" kern="0" dirty="0">
                <a:latin typeface="Arial" panose="020B0604020202020204" pitchFamily="34" charset="0"/>
                <a:cs typeface="Arial" panose="020B0604020202020204" pitchFamily="34" charset="0"/>
              </a:rPr>
              <a:t>   - Herbicide Program </a:t>
            </a:r>
            <a:r>
              <a:rPr lang="en-US" sz="2084" kern="0" dirty="0">
                <a:latin typeface="Arial" panose="020B0604020202020204" pitchFamily="34" charset="0"/>
                <a:cs typeface="Arial" panose="020B0604020202020204" pitchFamily="34" charset="0"/>
              </a:rPr>
              <a:t>(Fall, Early-Spring, At Plant)</a:t>
            </a:r>
          </a:p>
          <a:p>
            <a:pPr algn="l">
              <a:lnSpc>
                <a:spcPct val="150000"/>
              </a:lnSpc>
              <a:defRPr/>
            </a:pPr>
            <a:r>
              <a:rPr lang="en-US" sz="2361" kern="0" dirty="0">
                <a:latin typeface="Arial" panose="020B0604020202020204" pitchFamily="34" charset="0"/>
                <a:cs typeface="Arial" panose="020B0604020202020204" pitchFamily="34" charset="0"/>
              </a:rPr>
              <a:t>    - Cereal Rye Cover Crop</a:t>
            </a:r>
          </a:p>
          <a:p>
            <a:pPr algn="l">
              <a:lnSpc>
                <a:spcPct val="150000"/>
              </a:lnSpc>
              <a:defRPr/>
            </a:pPr>
            <a:r>
              <a:rPr lang="en-US" sz="2361" kern="0" dirty="0">
                <a:latin typeface="Arial" panose="020B0604020202020204" pitchFamily="34" charset="0"/>
                <a:cs typeface="Arial" panose="020B0604020202020204" pitchFamily="34" charset="0"/>
              </a:rPr>
              <a:t>    - North Platte and Grant, NE </a:t>
            </a:r>
          </a:p>
        </p:txBody>
      </p:sp>
      <p:pic>
        <p:nvPicPr>
          <p:cNvPr id="2048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67" y="3831167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834" y="3820583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31167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1" t="6230" r="9573" b="4501"/>
          <a:stretch>
            <a:fillRect/>
          </a:stretch>
        </p:blipFill>
        <p:spPr bwMode="auto">
          <a:xfrm>
            <a:off x="9609667" y="1101108"/>
            <a:ext cx="2540000" cy="244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251282" y="3544094"/>
            <a:ext cx="1257212" cy="244739"/>
          </a:xfrm>
          <a:prstGeom prst="rect">
            <a:avLst/>
          </a:prstGeom>
        </p:spPr>
        <p:txBody>
          <a:bodyPr/>
          <a:lstStyle>
            <a:lvl1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2pPr>
            <a:lvl3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3pPr>
            <a:lvl4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4pPr>
            <a:lvl5pPr algn="ctr" defTabSz="4259263" rtl="0" eaLnBrk="0" fontAlgn="base" hangingPunct="0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RWGroteskMed" pitchFamily="50" charset="0"/>
              </a:defRPr>
            </a:lvl5pPr>
            <a:lvl6pPr marL="2014332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6pPr>
            <a:lvl7pPr marL="4028664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7pPr>
            <a:lvl8pPr marL="6042995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8pPr>
            <a:lvl9pPr marL="8057327" algn="ctr" defTabSz="4259475" rtl="0" fontAlgn="base">
              <a:spcBef>
                <a:spcPct val="0"/>
              </a:spcBef>
              <a:spcAft>
                <a:spcPct val="0"/>
              </a:spcAft>
              <a:defRPr sz="30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9pPr>
          </a:lstStyle>
          <a:p>
            <a:pPr>
              <a:defRPr/>
            </a:pPr>
            <a:r>
              <a:rPr lang="en-US" sz="1111" kern="0" dirty="0"/>
              <a:t>July 10, 2017</a:t>
            </a:r>
          </a:p>
        </p:txBody>
      </p:sp>
      <p:pic>
        <p:nvPicPr>
          <p:cNvPr id="2049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5" r="39148" b="89796"/>
          <a:stretch>
            <a:fillRect/>
          </a:stretch>
        </p:blipFill>
        <p:spPr bwMode="auto">
          <a:xfrm>
            <a:off x="10422379" y="526521"/>
            <a:ext cx="175683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19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6" y="1039954"/>
            <a:ext cx="5212080" cy="5834760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 rot="16200000">
            <a:off x="4683187" y="2461399"/>
            <a:ext cx="209145" cy="1726055"/>
          </a:xfrm>
          <a:prstGeom prst="rightBrace">
            <a:avLst>
              <a:gd name="adj1" fmla="val 12844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49649" y="2781304"/>
            <a:ext cx="876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Yes CC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32" y="1040842"/>
            <a:ext cx="5379360" cy="58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077EAA2-2869-4C46-BD2F-E0A5BF1ED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857257"/>
              </p:ext>
            </p:extLst>
          </p:nvPr>
        </p:nvGraphicFramePr>
        <p:xfrm>
          <a:off x="3556000" y="1325524"/>
          <a:ext cx="6878918" cy="5055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8BCAD2-BA70-4965-924F-501E13CF0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8713" y="1223485"/>
            <a:ext cx="2812957" cy="138623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911" dirty="0"/>
              <a:t> </a:t>
            </a:r>
            <a:r>
              <a:rPr lang="en-US" sz="2400" dirty="0"/>
              <a:t>Determine the optimum level of cover crop biomass that maximizes weed suppression but minimizes subsequent crop yield loss</a:t>
            </a:r>
          </a:p>
          <a:p>
            <a:pPr marL="0" indent="0">
              <a:buNone/>
            </a:pPr>
            <a:endParaRPr lang="en-US" sz="242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E1CB2-FF2B-4BF7-8599-EF35208F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60" y="199360"/>
            <a:ext cx="10211912" cy="646908"/>
          </a:xfrm>
        </p:spPr>
        <p:txBody>
          <a:bodyPr/>
          <a:lstStyle/>
          <a:p>
            <a:r>
              <a:rPr lang="en-US" dirty="0"/>
              <a:t>Opportunity for Further Research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2C669-5891-456A-B76E-CA1B6064C0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1D12AB-F981-42B3-A6C2-F8209FF57F81}"/>
              </a:ext>
            </a:extLst>
          </p:cNvPr>
          <p:cNvCxnSpPr/>
          <p:nvPr/>
        </p:nvCxnSpPr>
        <p:spPr>
          <a:xfrm flipH="1">
            <a:off x="5911169" y="4059131"/>
            <a:ext cx="739324" cy="0"/>
          </a:xfrm>
          <a:prstGeom prst="straightConnector1">
            <a:avLst/>
          </a:prstGeom>
          <a:ln w="101600" cmpd="sng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DA629E-ED64-448D-AE02-19FE8669D4CC}"/>
              </a:ext>
            </a:extLst>
          </p:cNvPr>
          <p:cNvCxnSpPr>
            <a:cxnSpLocks/>
          </p:cNvCxnSpPr>
          <p:nvPr/>
        </p:nvCxnSpPr>
        <p:spPr>
          <a:xfrm flipV="1">
            <a:off x="5726338" y="4260740"/>
            <a:ext cx="0" cy="831739"/>
          </a:xfrm>
          <a:prstGeom prst="straightConnector1">
            <a:avLst/>
          </a:prstGeom>
          <a:ln w="101600" cmpd="sng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C75C94-9C3F-48F8-AE2D-C8D095D0FDF7}"/>
              </a:ext>
            </a:extLst>
          </p:cNvPr>
          <p:cNvCxnSpPr>
            <a:cxnSpLocks/>
          </p:cNvCxnSpPr>
          <p:nvPr/>
        </p:nvCxnSpPr>
        <p:spPr>
          <a:xfrm>
            <a:off x="5726338" y="3151754"/>
            <a:ext cx="0" cy="701706"/>
          </a:xfrm>
          <a:prstGeom prst="straightConnector1">
            <a:avLst/>
          </a:prstGeom>
          <a:ln w="101600" cmpd="sng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DE9119-A49E-4881-9395-8CD40B4338A1}"/>
              </a:ext>
            </a:extLst>
          </p:cNvPr>
          <p:cNvCxnSpPr>
            <a:cxnSpLocks/>
          </p:cNvCxnSpPr>
          <p:nvPr/>
        </p:nvCxnSpPr>
        <p:spPr>
          <a:xfrm>
            <a:off x="4778783" y="4075908"/>
            <a:ext cx="739620" cy="0"/>
          </a:xfrm>
          <a:prstGeom prst="straightConnector1">
            <a:avLst/>
          </a:prstGeom>
          <a:ln w="101600" cmpd="sng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42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t="22137" b="3029"/>
          <a:stretch/>
        </p:blipFill>
        <p:spPr>
          <a:xfrm rot="10800000">
            <a:off x="0" y="-19051"/>
            <a:ext cx="12201525" cy="6877050"/>
          </a:xfrm>
        </p:spPr>
      </p:pic>
      <p:sp>
        <p:nvSpPr>
          <p:cNvPr id="7" name="Rectangle 6"/>
          <p:cNvSpPr/>
          <p:nvPr/>
        </p:nvSpPr>
        <p:spPr>
          <a:xfrm>
            <a:off x="6159828" y="1711552"/>
            <a:ext cx="37555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Questions?</a:t>
            </a:r>
            <a:endParaRPr lang="en-US" sz="6000" dirty="0"/>
          </a:p>
        </p:txBody>
      </p:sp>
      <p:sp>
        <p:nvSpPr>
          <p:cNvPr id="8" name="Rectangle 7"/>
          <p:cNvSpPr/>
          <p:nvPr/>
        </p:nvSpPr>
        <p:spPr>
          <a:xfrm>
            <a:off x="255003" y="69850"/>
            <a:ext cx="26917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Thanks!</a:t>
            </a:r>
            <a:endParaRPr lang="en-US" sz="6000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255003" y="2461141"/>
            <a:ext cx="3799091" cy="669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200" b="1" dirty="0" smtClean="0">
                <a:latin typeface="+mn-lt"/>
              </a:rPr>
              <a:t>Chris Proctor, Ph.D., CCA</a:t>
            </a:r>
          </a:p>
          <a:p>
            <a:pPr algn="ctr"/>
            <a:r>
              <a:rPr lang="en-US" sz="11200" dirty="0" smtClean="0">
                <a:latin typeface="+mn-lt"/>
              </a:rPr>
              <a:t>UNL Weed Management Extension Educator</a:t>
            </a:r>
          </a:p>
          <a:p>
            <a:pPr algn="ctr"/>
            <a:endParaRPr lang="en-US" sz="11200" b="1" dirty="0">
              <a:latin typeface="+mn-lt"/>
            </a:endParaRPr>
          </a:p>
          <a:p>
            <a:pPr algn="ctr"/>
            <a:r>
              <a:rPr lang="en-US" sz="11200" b="1" dirty="0" smtClean="0"/>
              <a:t/>
            </a:r>
            <a:br>
              <a:rPr lang="en-US" sz="11200" b="1" dirty="0" smtClean="0"/>
            </a:br>
            <a:r>
              <a:rPr lang="en-US" sz="9600" b="1" dirty="0" smtClean="0">
                <a:latin typeface="+mn-lt"/>
              </a:rPr>
              <a:t>Email</a:t>
            </a:r>
            <a:r>
              <a:rPr lang="en-US" sz="11200" b="1" dirty="0" smtClean="0">
                <a:latin typeface="+mn-lt"/>
              </a:rPr>
              <a:t>: </a:t>
            </a:r>
            <a:r>
              <a:rPr lang="en-US" sz="9600" b="1" dirty="0" smtClean="0">
                <a:latin typeface="+mn-lt"/>
                <a:hlinkClick r:id="rId3"/>
              </a:rPr>
              <a:t>caproctor@unl.edu</a:t>
            </a:r>
            <a:r>
              <a:rPr lang="en-US" sz="9600" b="1" dirty="0" smtClean="0">
                <a:latin typeface="+mn-lt"/>
              </a:rPr>
              <a:t/>
            </a:r>
            <a:br>
              <a:rPr lang="en-US" sz="9600" b="1" dirty="0" smtClean="0">
                <a:latin typeface="+mn-lt"/>
              </a:rPr>
            </a:br>
            <a:r>
              <a:rPr lang="en-US" sz="9600" b="1" dirty="0" smtClean="0">
                <a:latin typeface="+mn-lt"/>
              </a:rPr>
              <a:t>Phone: 402.472.5411</a:t>
            </a:r>
          </a:p>
          <a:p>
            <a:pPr algn="ctr"/>
            <a:r>
              <a:rPr lang="en-US" sz="9600" b="1" dirty="0" smtClean="0">
                <a:latin typeface="+mn-lt"/>
              </a:rPr>
              <a:t>Twitter: @</a:t>
            </a:r>
            <a:r>
              <a:rPr lang="en-US" sz="9600" b="1" dirty="0" err="1" smtClean="0">
                <a:latin typeface="+mn-lt"/>
              </a:rPr>
              <a:t>UNLWeedSci</a:t>
            </a:r>
            <a:endParaRPr lang="en-US" sz="9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64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1" t="23638" r="38997"/>
          <a:stretch/>
        </p:blipFill>
        <p:spPr>
          <a:xfrm rot="5400000">
            <a:off x="7362379" y="304843"/>
            <a:ext cx="4148936" cy="5510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26333" r="54600"/>
          <a:stretch/>
        </p:blipFill>
        <p:spPr>
          <a:xfrm rot="5400000">
            <a:off x="1144206" y="-158680"/>
            <a:ext cx="4148938" cy="6437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394796"/>
            <a:ext cx="1324402" cy="596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92" dirty="0"/>
              <a:t>Planted 9/11/17</a:t>
            </a:r>
          </a:p>
          <a:p>
            <a:r>
              <a:rPr lang="en-US" sz="1092" dirty="0"/>
              <a:t>Terminated </a:t>
            </a:r>
            <a:r>
              <a:rPr lang="en-US" sz="1092" dirty="0" smtClean="0"/>
              <a:t>6/1/18</a:t>
            </a:r>
          </a:p>
          <a:p>
            <a:r>
              <a:rPr lang="en-US" sz="1092" dirty="0" smtClean="0"/>
              <a:t>Photo </a:t>
            </a:r>
            <a:r>
              <a:rPr lang="en-US" sz="1092" dirty="0"/>
              <a:t>6/18/18</a:t>
            </a:r>
          </a:p>
        </p:txBody>
      </p:sp>
    </p:spTree>
    <p:extLst>
      <p:ext uri="{BB962C8B-B14F-4D97-AF65-F5344CB8AC3E}">
        <p14:creationId xmlns:p14="http://schemas.microsoft.com/office/powerpoint/2010/main" val="2344396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2182" y="794184"/>
            <a:ext cx="10339388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6000" dirty="0" smtClean="0"/>
              <a:t>Timing is Everything</a:t>
            </a:r>
            <a:endParaRPr lang="en-US" sz="6000" dirty="0"/>
          </a:p>
        </p:txBody>
      </p:sp>
      <p:pic>
        <p:nvPicPr>
          <p:cNvPr id="1229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80" y="2030075"/>
            <a:ext cx="6258021" cy="416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73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727" y="905020"/>
            <a:ext cx="10339388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6000" dirty="0" smtClean="0"/>
              <a:t>Timing is Everything</a:t>
            </a:r>
            <a:endParaRPr lang="en-US" sz="6000" dirty="0"/>
          </a:p>
        </p:txBody>
      </p:sp>
      <p:pic>
        <p:nvPicPr>
          <p:cNvPr id="13315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546" y="1898217"/>
            <a:ext cx="4017818" cy="428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40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3606" y="-30162"/>
            <a:ext cx="10339388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6000" dirty="0" smtClean="0"/>
              <a:t>Timing is Everything</a:t>
            </a:r>
            <a:endParaRPr lang="en-US" sz="6000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0" y="985838"/>
            <a:ext cx="121666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dirty="0" smtClean="0"/>
              <a:t>What </a:t>
            </a:r>
            <a:r>
              <a:rPr lang="en-US" altLang="en-US" sz="4400" dirty="0"/>
              <a:t>is the most important time to control weeds?</a:t>
            </a:r>
          </a:p>
        </p:txBody>
      </p:sp>
    </p:spTree>
    <p:extLst>
      <p:ext uri="{BB962C8B-B14F-4D97-AF65-F5344CB8AC3E}">
        <p14:creationId xmlns:p14="http://schemas.microsoft.com/office/powerpoint/2010/main" val="370098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618" y="-12483"/>
            <a:ext cx="5874327" cy="68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53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URWGROTESK">
      <a:majorFont>
        <a:latin typeface="URWGroteskMed"/>
        <a:ea typeface=""/>
        <a:cs typeface=""/>
      </a:majorFont>
      <a:minorFont>
        <a:latin typeface="URWGrotesk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5454</TotalTime>
  <Words>705</Words>
  <Application>Microsoft Office PowerPoint</Application>
  <PresentationFormat>Widescreen</PresentationFormat>
  <Paragraphs>200</Paragraphs>
  <Slides>45</Slides>
  <Notes>11</Notes>
  <HiddenSlides>29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ＭＳ Ｐゴシック</vt:lpstr>
      <vt:lpstr>Arial</vt:lpstr>
      <vt:lpstr>Arial Black</vt:lpstr>
      <vt:lpstr>Calibri</vt:lpstr>
      <vt:lpstr>Calibri Light</vt:lpstr>
      <vt:lpstr>Lucida Sans</vt:lpstr>
      <vt:lpstr>URW Grotesk</vt:lpstr>
      <vt:lpstr>URW Grotesk T Light</vt:lpstr>
      <vt:lpstr>URWGroteskConBol</vt:lpstr>
      <vt:lpstr>URWGroteskConLig</vt:lpstr>
      <vt:lpstr>URWGroteskMed</vt:lpstr>
      <vt:lpstr>URWGroteskT</vt:lpstr>
      <vt:lpstr>URWGroteskTLig</vt:lpstr>
      <vt:lpstr>Office Theme</vt:lpstr>
      <vt:lpstr>1_Default Design</vt:lpstr>
      <vt:lpstr>SPW 12.0 Graph</vt:lpstr>
      <vt:lpstr>Cover Crops and Weed Management     Chris Proctor, UNL Weed Science Extension Educator  </vt:lpstr>
      <vt:lpstr>PowerPoint Presentation</vt:lpstr>
      <vt:lpstr>Cover Crop Survey Results  - 82 participants (72 doing cover crops – 87%)   - Total acres farmed/managed: 369,005  - Acres planted to cover crops: 59,892  - 32% area planted with cover crops  (2.5-100%)     </vt:lpstr>
      <vt:lpstr>PowerPoint Presentation</vt:lpstr>
      <vt:lpstr>PowerPoint Presentation</vt:lpstr>
      <vt:lpstr>Timing is Everything</vt:lpstr>
      <vt:lpstr>Timing is Everything</vt:lpstr>
      <vt:lpstr>Timing is Everything</vt:lpstr>
      <vt:lpstr>PowerPoint Presentation</vt:lpstr>
      <vt:lpstr>PowerPoint Presentation</vt:lpstr>
      <vt:lpstr>PowerPoint Presentation</vt:lpstr>
      <vt:lpstr>PowerPoint Presentation</vt:lpstr>
      <vt:lpstr>\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Prioritize</vt:lpstr>
      <vt:lpstr>Prioritize</vt:lpstr>
      <vt:lpstr>PowerPoint Presentation</vt:lpstr>
      <vt:lpstr>Palmer amaranth adaptation</vt:lpstr>
      <vt:lpstr>PowerPoint Presentation</vt:lpstr>
      <vt:lpstr>PowerPoint Presentation</vt:lpstr>
      <vt:lpstr>Results and Discussion</vt:lpstr>
      <vt:lpstr>Results and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Cover crop impacts on Palmer amaranth</vt:lpstr>
      <vt:lpstr>Results</vt:lpstr>
      <vt:lpstr>PowerPoint Presentation</vt:lpstr>
      <vt:lpstr>Weed Management Systems Approach Study</vt:lpstr>
      <vt:lpstr>April 22, 2017</vt:lpstr>
      <vt:lpstr>PowerPoint Presentation</vt:lpstr>
      <vt:lpstr>Opportunity for Further Research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Rodrigo Werle</dc:creator>
  <cp:lastModifiedBy>Chris Proctor</cp:lastModifiedBy>
  <cp:revision>88</cp:revision>
  <dcterms:created xsi:type="dcterms:W3CDTF">2018-08-03T14:38:34Z</dcterms:created>
  <dcterms:modified xsi:type="dcterms:W3CDTF">2019-01-29T16:21:57Z</dcterms:modified>
</cp:coreProperties>
</file>